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88800"/>
    <a:srgbClr val="7CEB99"/>
    <a:srgbClr val="F6C3FF"/>
    <a:srgbClr val="004F88"/>
    <a:srgbClr val="A3DBFF"/>
    <a:srgbClr val="D6D608"/>
    <a:srgbClr val="009EDE"/>
    <a:srgbClr val="00AA48"/>
    <a:srgbClr val="DE10C1"/>
    <a:srgbClr val="60A5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notesView">
  <p:normalViewPr horzBarState="maximized">
    <p:restoredLeft sz="15000" autoAdjust="0"/>
    <p:restoredTop sz="94660"/>
  </p:normalViewPr>
  <p:slideViewPr>
    <p:cSldViewPr snapToGrid="0">
      <p:cViewPr>
        <p:scale>
          <a:sx n="50" d="100"/>
          <a:sy n="50" d="100"/>
        </p:scale>
        <p:origin x="624" y="36"/>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58" d="100"/>
          <a:sy n="58" d="100"/>
        </p:scale>
        <p:origin x="3341" y="62"/>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1"/>
            <a:ext cx="2919356" cy="495208"/>
          </a:xfrm>
          <a:prstGeom prst="rect">
            <a:avLst/>
          </a:prstGeom>
        </p:spPr>
        <p:txBody>
          <a:bodyPr vert="horz" lIns="90743" tIns="45371" rIns="90743" bIns="45371"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834" y="1"/>
            <a:ext cx="2919356" cy="495208"/>
          </a:xfrm>
          <a:prstGeom prst="rect">
            <a:avLst/>
          </a:prstGeom>
        </p:spPr>
        <p:txBody>
          <a:bodyPr vert="horz" lIns="90743" tIns="45371" rIns="90743" bIns="45371" rtlCol="0"/>
          <a:lstStyle>
            <a:lvl1pPr algn="r">
              <a:defRPr sz="1200"/>
            </a:lvl1pPr>
          </a:lstStyle>
          <a:p>
            <a:fld id="{CFBFFCA7-880D-4E5A-B963-C34B37AB8385}" type="datetimeFigureOut">
              <a:rPr kumimoji="1" lang="ja-JP" altLang="en-US" smtClean="0"/>
              <a:t>2026/7/31</a:t>
            </a:fld>
            <a:endParaRPr kumimoji="1" lang="ja-JP" altLang="en-US"/>
          </a:p>
        </p:txBody>
      </p:sp>
      <p:sp>
        <p:nvSpPr>
          <p:cNvPr id="6" name="フッター プレースホルダー 5"/>
          <p:cNvSpPr>
            <a:spLocks noGrp="1"/>
          </p:cNvSpPr>
          <p:nvPr>
            <p:ph type="ftr" sz="quarter" idx="4"/>
          </p:nvPr>
        </p:nvSpPr>
        <p:spPr>
          <a:xfrm>
            <a:off x="0" y="9371105"/>
            <a:ext cx="2919356" cy="495208"/>
          </a:xfrm>
          <a:prstGeom prst="rect">
            <a:avLst/>
          </a:prstGeom>
        </p:spPr>
        <p:txBody>
          <a:bodyPr vert="horz" lIns="90743" tIns="45371" rIns="90743" bIns="45371"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834" y="9371105"/>
            <a:ext cx="2919356" cy="495208"/>
          </a:xfrm>
          <a:prstGeom prst="rect">
            <a:avLst/>
          </a:prstGeom>
        </p:spPr>
        <p:txBody>
          <a:bodyPr vert="horz" lIns="90743" tIns="45371" rIns="90743" bIns="45371" rtlCol="0" anchor="b"/>
          <a:lstStyle>
            <a:lvl1pPr algn="r">
              <a:defRPr sz="1200"/>
            </a:lvl1pPr>
          </a:lstStyle>
          <a:p>
            <a:fld id="{AEF985A6-ACDC-4D12-818E-83731EBF4868}" type="slidenum">
              <a:rPr kumimoji="1" lang="ja-JP" altLang="en-US" smtClean="0"/>
              <a:t>‹#›</a:t>
            </a:fld>
            <a:endParaRPr kumimoji="1" lang="ja-JP" altLang="en-US"/>
          </a:p>
        </p:txBody>
      </p:sp>
    </p:spTree>
    <p:extLst>
      <p:ext uri="{BB962C8B-B14F-4D97-AF65-F5344CB8AC3E}">
        <p14:creationId xmlns:p14="http://schemas.microsoft.com/office/powerpoint/2010/main" val="105903678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8.jpeg"/><Relationship Id="rId18" Type="http://schemas.openxmlformats.org/officeDocument/2006/relationships/image" Target="../media/image13.jpeg"/><Relationship Id="rId3" Type="http://schemas.openxmlformats.org/officeDocument/2006/relationships/image" Target="../media/image1.jpeg"/><Relationship Id="rId21" Type="http://schemas.openxmlformats.org/officeDocument/2006/relationships/image" Target="../media/image16.jpeg"/><Relationship Id="rId7" Type="http://schemas.openxmlformats.org/officeDocument/2006/relationships/hyperlink" Target="https://gahag.net/007766-sunflowers-summer-sky/" TargetMode="External"/><Relationship Id="rId12" Type="http://schemas.openxmlformats.org/officeDocument/2006/relationships/hyperlink" Target="https://gahag.net/007995-goldfish-fireworks-background/" TargetMode="External"/><Relationship Id="rId17" Type="http://schemas.openxmlformats.org/officeDocument/2006/relationships/image" Target="../media/image12.jpeg"/><Relationship Id="rId2" Type="http://schemas.openxmlformats.org/officeDocument/2006/relationships/slide" Target="../slides/slide1.xml"/><Relationship Id="rId16" Type="http://schemas.openxmlformats.org/officeDocument/2006/relationships/image" Target="../media/image11.jpeg"/><Relationship Id="rId20" Type="http://schemas.openxmlformats.org/officeDocument/2006/relationships/image" Target="../media/image15.jpeg"/><Relationship Id="rId1" Type="http://schemas.openxmlformats.org/officeDocument/2006/relationships/notesMaster" Target="../notesMasters/notesMaster1.xml"/><Relationship Id="rId6" Type="http://schemas.openxmlformats.org/officeDocument/2006/relationships/image" Target="../media/image3.png"/><Relationship Id="rId11" Type="http://schemas.openxmlformats.org/officeDocument/2006/relationships/image" Target="../media/image7.png"/><Relationship Id="rId5" Type="http://schemas.openxmlformats.org/officeDocument/2006/relationships/hyperlink" Target="https://gahag.net/007754-sea-seagull-summer/" TargetMode="External"/><Relationship Id="rId15" Type="http://schemas.openxmlformats.org/officeDocument/2006/relationships/image" Target="../media/image10.jpeg"/><Relationship Id="rId10" Type="http://schemas.openxmlformats.org/officeDocument/2006/relationships/image" Target="../media/image6.jpeg"/><Relationship Id="rId19" Type="http://schemas.openxmlformats.org/officeDocument/2006/relationships/image" Target="../media/image14.jpeg"/><Relationship Id="rId4" Type="http://schemas.openxmlformats.org/officeDocument/2006/relationships/image" Target="../media/image2.png"/><Relationship Id="rId9" Type="http://schemas.openxmlformats.org/officeDocument/2006/relationships/image" Target="../media/image5.jpeg"/><Relationship Id="rId14" Type="http://schemas.openxmlformats.org/officeDocument/2006/relationships/image" Target="../media/image9.jpeg"/><Relationship Id="rId22" Type="http://schemas.openxmlformats.org/officeDocument/2006/relationships/image" Target="../media/image17.png"/></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 name="Text Box 24"/>
          <p:cNvSpPr txBox="1">
            <a:spLocks noChangeArrowheads="1"/>
          </p:cNvSpPr>
          <p:nvPr/>
        </p:nvSpPr>
        <p:spPr bwMode="auto">
          <a:xfrm>
            <a:off x="230357" y="138166"/>
            <a:ext cx="525294" cy="232509"/>
          </a:xfrm>
          <a:prstGeom prst="rect">
            <a:avLst/>
          </a:prstGeom>
          <a:noFill/>
          <a:ln>
            <a:noFill/>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91240B29-F687-4F45-9708-019B960494DF}">
              <a14:hiddenLine xmlns:a14="http://schemas.microsoft.com/office/drawing/2010/main" w="9525" algn="ctr">
                <a:solidFill>
                  <a:srgbClr xmlns:mc="http://schemas.openxmlformats.org/markup-compatibility/2006" val="000000" mc:Ignorable="a14" a14:legacySpreadsheetColorIndex="64"/>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27222" tIns="18149" rIns="0" bIns="0" anchor="t" upright="1"/>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l" rtl="0">
              <a:defRPr sz="1000"/>
            </a:pPr>
            <a:endParaRPr lang="ja-JP" altLang="en-US" sz="900" dirty="0">
              <a:solidFill>
                <a:srgbClr val="000000"/>
              </a:solidFill>
              <a:latin typeface="ＭＳ Ｐ明朝"/>
              <a:ea typeface="ＭＳ Ｐ明朝"/>
            </a:endParaRPr>
          </a:p>
        </p:txBody>
      </p:sp>
      <p:sp>
        <p:nvSpPr>
          <p:cNvPr id="52" name="Rectangle 53"/>
          <p:cNvSpPr>
            <a:spLocks noChangeArrowheads="1"/>
          </p:cNvSpPr>
          <p:nvPr/>
        </p:nvSpPr>
        <p:spPr bwMode="auto">
          <a:xfrm>
            <a:off x="87523" y="116661"/>
            <a:ext cx="6520922" cy="9643640"/>
          </a:xfrm>
          <a:prstGeom prst="rect">
            <a:avLst/>
          </a:prstGeom>
          <a:noFill/>
          <a:ln w="3175" algn="ctr">
            <a:solidFill>
              <a:srgbClr xmlns:mc="http://schemas.openxmlformats.org/markup-compatibility/2006" xmlns:a14="http://schemas.microsoft.com/office/drawing/2010/main" val="000000" mc:Ignorable="a14" a14:legacySpreadsheetColorIndex="64"/>
            </a:solidFill>
            <a:miter lim="800000"/>
            <a:headEnd/>
            <a:tailEnd/>
          </a:ln>
          <a:effectLst/>
          <a:extLst>
            <a:ext uri="{909E8E84-426E-40DD-AFC4-6F175D3DCCD1}">
              <a14:hiddenFill xmlns:a14="http://schemas.microsoft.com/office/drawing/2010/main">
                <a:solidFill>
                  <a:srgbClr xmlns:mc="http://schemas.openxmlformats.org/markup-compatibility/2006" val="FFFFFF" mc:Ignorable="a14" a14:legacySpreadsheetColorIndex="65"/>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743" tIns="45371" rIns="90743" bIns="45371"/>
          <a:lstStyle/>
          <a:p>
            <a:endParaRPr lang="ja-JP" altLang="en-US"/>
          </a:p>
        </p:txBody>
      </p:sp>
      <p:pic>
        <p:nvPicPr>
          <p:cNvPr id="50" name="図 4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15978" y="2461095"/>
            <a:ext cx="46862" cy="45719"/>
          </a:xfrm>
          <a:prstGeom prst="rect">
            <a:avLst/>
          </a:prstGeom>
        </p:spPr>
      </p:pic>
      <p:sp>
        <p:nvSpPr>
          <p:cNvPr id="3" name="AutoShape 2" descr="「誕生日 イラスト」の画像検索結果">
            <a:extLst>
              <a:ext uri="{FF2B5EF4-FFF2-40B4-BE49-F238E27FC236}">
                <a16:creationId xmlns:a16="http://schemas.microsoft.com/office/drawing/2014/main" id="{DC6B0195-37A4-4E40-9D6E-7C4495050C1C}"/>
              </a:ext>
            </a:extLst>
          </p:cNvPr>
          <p:cNvSpPr>
            <a:spLocks noChangeAspect="1" noChangeArrowheads="1"/>
          </p:cNvSpPr>
          <p:nvPr/>
        </p:nvSpPr>
        <p:spPr bwMode="auto">
          <a:xfrm>
            <a:off x="3214689" y="47799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prstTxWarp prst="textNoShape">
              <a:avLst/>
            </a:prstTxWarp>
          </a:bodyPr>
          <a:lstStyle/>
          <a:p>
            <a:endParaRPr lang="ja-JP" altLang="en-US"/>
          </a:p>
        </p:txBody>
      </p:sp>
      <p:sp>
        <p:nvSpPr>
          <p:cNvPr id="4" name="AutoShape 4" descr="「誕生日 イラスト」の画像検索結果">
            <a:extLst>
              <a:ext uri="{FF2B5EF4-FFF2-40B4-BE49-F238E27FC236}">
                <a16:creationId xmlns:a16="http://schemas.microsoft.com/office/drawing/2014/main" id="{FDDC6D00-2FEC-4C9C-8534-BAF18699BD53}"/>
              </a:ext>
            </a:extLst>
          </p:cNvPr>
          <p:cNvSpPr>
            <a:spLocks noChangeAspect="1" noChangeArrowheads="1"/>
          </p:cNvSpPr>
          <p:nvPr/>
        </p:nvSpPr>
        <p:spPr bwMode="auto">
          <a:xfrm>
            <a:off x="3547569" y="5551328"/>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28" tIns="45714" rIns="91428" bIns="45714" numCol="1" anchor="t" anchorCtr="0" compatLnSpc="1">
            <a:prstTxWarp prst="textNoShape">
              <a:avLst/>
            </a:prstTxWarp>
          </a:bodyPr>
          <a:lstStyle/>
          <a:p>
            <a:endParaRPr lang="ja-JP" altLang="en-US"/>
          </a:p>
        </p:txBody>
      </p:sp>
      <p:sp>
        <p:nvSpPr>
          <p:cNvPr id="31" name="楕円 30">
            <a:extLst>
              <a:ext uri="{FF2B5EF4-FFF2-40B4-BE49-F238E27FC236}">
                <a16:creationId xmlns:a16="http://schemas.microsoft.com/office/drawing/2014/main" id="{1B3A2290-F359-EB80-71D4-69EC19C25073}"/>
              </a:ext>
            </a:extLst>
          </p:cNvPr>
          <p:cNvSpPr/>
          <p:nvPr/>
        </p:nvSpPr>
        <p:spPr>
          <a:xfrm>
            <a:off x="3728858" y="4397018"/>
            <a:ext cx="103490" cy="71877"/>
          </a:xfrm>
          <a:prstGeom prst="ellipse">
            <a:avLst/>
          </a:prstGeom>
          <a:solidFill>
            <a:srgbClr val="FEF6F0"/>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lIns="91434" tIns="45717" rIns="91434" bIns="45717" rtlCol="0" anchor="ctr"/>
          <a:lstStyle/>
          <a:p>
            <a:pPr algn="ctr"/>
            <a:endParaRPr kumimoji="1" lang="ja-JP" altLang="en-US"/>
          </a:p>
        </p:txBody>
      </p:sp>
      <p:sp>
        <p:nvSpPr>
          <p:cNvPr id="55" name="AutoShape 14">
            <a:extLst>
              <a:ext uri="{FF2B5EF4-FFF2-40B4-BE49-F238E27FC236}">
                <a16:creationId xmlns:a16="http://schemas.microsoft.com/office/drawing/2014/main" id="{4BD157B8-88AA-352B-BA6E-41FADA1D70EE}"/>
              </a:ext>
            </a:extLst>
          </p:cNvPr>
          <p:cNvSpPr>
            <a:spLocks noChangeAspect="1" noChangeArrowheads="1"/>
          </p:cNvSpPr>
          <p:nvPr/>
        </p:nvSpPr>
        <p:spPr bwMode="auto">
          <a:xfrm>
            <a:off x="3367088" y="49323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1" name="AutoShape 12" descr="秋の葉に囲まれたドングリを保持するかわいい漫画リスイラストイラスト素材透過、PNGフリー画像ダウンロード - Pngtree">
            <a:extLst>
              <a:ext uri="{FF2B5EF4-FFF2-40B4-BE49-F238E27FC236}">
                <a16:creationId xmlns:a16="http://schemas.microsoft.com/office/drawing/2014/main" id="{21B99546-2C44-5E41-4E08-282302AD7252}"/>
              </a:ext>
            </a:extLst>
          </p:cNvPr>
          <p:cNvSpPr>
            <a:spLocks noChangeAspect="1" noChangeArrowheads="1"/>
          </p:cNvSpPr>
          <p:nvPr/>
        </p:nvSpPr>
        <p:spPr bwMode="auto">
          <a:xfrm>
            <a:off x="3519488" y="50847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AutoShape 14" descr="秋の葉に囲まれたドングリを保持するかわいい漫画リスイラストイラスト素材透過、PNGフリー画像ダウンロード - Pngtree">
            <a:extLst>
              <a:ext uri="{FF2B5EF4-FFF2-40B4-BE49-F238E27FC236}">
                <a16:creationId xmlns:a16="http://schemas.microsoft.com/office/drawing/2014/main" id="{213D30CD-8338-1792-4B43-4D1610976B95}"/>
              </a:ext>
            </a:extLst>
          </p:cNvPr>
          <p:cNvSpPr>
            <a:spLocks noChangeAspect="1" noChangeArrowheads="1"/>
          </p:cNvSpPr>
          <p:nvPr/>
        </p:nvSpPr>
        <p:spPr bwMode="auto">
          <a:xfrm>
            <a:off x="3671888" y="52371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3" name="AutoShape 16" descr="도토리 만화 그림과 다람쥐, 만화, 다람쥐, 도토리 만화 동물 그림과 다람쥐 PNG 일러스트 및 이미지 에 대한 무료 다운로드 -  Pngtree">
            <a:extLst>
              <a:ext uri="{FF2B5EF4-FFF2-40B4-BE49-F238E27FC236}">
                <a16:creationId xmlns:a16="http://schemas.microsoft.com/office/drawing/2014/main" id="{9AAB1F69-8A88-41AC-AD3F-435E5DD104AE}"/>
              </a:ext>
            </a:extLst>
          </p:cNvPr>
          <p:cNvSpPr>
            <a:spLocks noChangeAspect="1" noChangeArrowheads="1"/>
          </p:cNvSpPr>
          <p:nvPr/>
        </p:nvSpPr>
        <p:spPr bwMode="auto">
          <a:xfrm>
            <a:off x="3824288" y="5389563"/>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7" name="正方形/長方形 16">
            <a:extLst>
              <a:ext uri="{FF2B5EF4-FFF2-40B4-BE49-F238E27FC236}">
                <a16:creationId xmlns:a16="http://schemas.microsoft.com/office/drawing/2014/main" id="{F1D37994-F25C-7B01-7ED2-841FB726B6CA}"/>
              </a:ext>
            </a:extLst>
          </p:cNvPr>
          <p:cNvSpPr/>
          <p:nvPr/>
        </p:nvSpPr>
        <p:spPr>
          <a:xfrm>
            <a:off x="78664" y="1093694"/>
            <a:ext cx="6537524" cy="823938"/>
          </a:xfrm>
          <a:prstGeom prst="rect">
            <a:avLst/>
          </a:prstGeom>
          <a:solidFill>
            <a:srgbClr val="F6C3FF"/>
          </a:solidFill>
          <a:ln>
            <a:solidFill>
              <a:srgbClr val="DE10C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6" name="正方形/長方形 75">
            <a:extLst>
              <a:ext uri="{FF2B5EF4-FFF2-40B4-BE49-F238E27FC236}">
                <a16:creationId xmlns:a16="http://schemas.microsoft.com/office/drawing/2014/main" id="{98F5BC16-7183-7031-4088-2530397D47B2}"/>
              </a:ext>
            </a:extLst>
          </p:cNvPr>
          <p:cNvSpPr/>
          <p:nvPr/>
        </p:nvSpPr>
        <p:spPr>
          <a:xfrm>
            <a:off x="85289" y="1093489"/>
            <a:ext cx="6520921" cy="82139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lang="ja-JP" altLang="en-US" dirty="0">
              <a:solidFill>
                <a:schemeClr val="tx1"/>
              </a:solidFill>
            </a:endParaRPr>
          </a:p>
        </p:txBody>
      </p:sp>
      <p:sp>
        <p:nvSpPr>
          <p:cNvPr id="64" name="正方形/長方形 63">
            <a:extLst>
              <a:ext uri="{FF2B5EF4-FFF2-40B4-BE49-F238E27FC236}">
                <a16:creationId xmlns:a16="http://schemas.microsoft.com/office/drawing/2014/main" id="{DE8BDD28-1922-4710-B0C5-BEB6151CB56B}"/>
              </a:ext>
            </a:extLst>
          </p:cNvPr>
          <p:cNvSpPr/>
          <p:nvPr/>
        </p:nvSpPr>
        <p:spPr>
          <a:xfrm>
            <a:off x="76535" y="8323509"/>
            <a:ext cx="6527527" cy="1419068"/>
          </a:xfrm>
          <a:prstGeom prst="rect">
            <a:avLst/>
          </a:prstGeom>
          <a:solidFill>
            <a:srgbClr val="A3DB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正方形/長方形 7">
            <a:extLst>
              <a:ext uri="{FF2B5EF4-FFF2-40B4-BE49-F238E27FC236}">
                <a16:creationId xmlns:a16="http://schemas.microsoft.com/office/drawing/2014/main" id="{744A6686-1FB2-178C-8CE8-F459B9292C22}"/>
              </a:ext>
            </a:extLst>
          </p:cNvPr>
          <p:cNvSpPr/>
          <p:nvPr/>
        </p:nvSpPr>
        <p:spPr>
          <a:xfrm>
            <a:off x="119575" y="5211665"/>
            <a:ext cx="6463403" cy="794387"/>
          </a:xfrm>
          <a:prstGeom prst="rect">
            <a:avLst/>
          </a:prstGeom>
          <a:solidFill>
            <a:srgbClr val="DE10C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sz="1200" b="1" dirty="0">
              <a:solidFill>
                <a:schemeClr val="tx1"/>
              </a:solidFill>
            </a:endParaRPr>
          </a:p>
        </p:txBody>
      </p:sp>
      <p:sp>
        <p:nvSpPr>
          <p:cNvPr id="45" name="正方形/長方形 44">
            <a:extLst>
              <a:ext uri="{FF2B5EF4-FFF2-40B4-BE49-F238E27FC236}">
                <a16:creationId xmlns:a16="http://schemas.microsoft.com/office/drawing/2014/main" id="{25D96A19-C09F-E4FB-26A1-6FAE08FEA025}"/>
              </a:ext>
            </a:extLst>
          </p:cNvPr>
          <p:cNvSpPr/>
          <p:nvPr/>
        </p:nvSpPr>
        <p:spPr>
          <a:xfrm>
            <a:off x="286386" y="1127201"/>
            <a:ext cx="5983785" cy="74777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正方形/長方形 68">
            <a:extLst>
              <a:ext uri="{FF2B5EF4-FFF2-40B4-BE49-F238E27FC236}">
                <a16:creationId xmlns:a16="http://schemas.microsoft.com/office/drawing/2014/main" id="{45C0688B-8083-F6A5-4A88-391E10C9D648}"/>
              </a:ext>
            </a:extLst>
          </p:cNvPr>
          <p:cNvSpPr/>
          <p:nvPr/>
        </p:nvSpPr>
        <p:spPr>
          <a:xfrm flipH="1">
            <a:off x="99739" y="6813460"/>
            <a:ext cx="6481120" cy="1492243"/>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正方形/長方形 32">
            <a:extLst>
              <a:ext uri="{FF2B5EF4-FFF2-40B4-BE49-F238E27FC236}">
                <a16:creationId xmlns:a16="http://schemas.microsoft.com/office/drawing/2014/main" id="{26B116E7-13B4-FE5E-7B7D-4FFF444ABF50}"/>
              </a:ext>
            </a:extLst>
          </p:cNvPr>
          <p:cNvSpPr/>
          <p:nvPr/>
        </p:nvSpPr>
        <p:spPr>
          <a:xfrm>
            <a:off x="99739" y="5736487"/>
            <a:ext cx="6463402" cy="914400"/>
          </a:xfrm>
          <a:prstGeom prst="rect">
            <a:avLst/>
          </a:prstGeom>
          <a:solidFill>
            <a:srgbClr val="7CEB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6" name="図 5">
            <a:extLst>
              <a:ext uri="{FF2B5EF4-FFF2-40B4-BE49-F238E27FC236}">
                <a16:creationId xmlns:a16="http://schemas.microsoft.com/office/drawing/2014/main" id="{0155FD67-009A-7BB6-9E02-D581E9FDAEFD}"/>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119973" y="151453"/>
            <a:ext cx="6492844" cy="961863"/>
          </a:xfrm>
          <a:prstGeom prst="rect">
            <a:avLst/>
          </a:prstGeom>
        </p:spPr>
      </p:pic>
      <p:sp>
        <p:nvSpPr>
          <p:cNvPr id="14" name="スクロール: 横 13">
            <a:extLst>
              <a:ext uri="{FF2B5EF4-FFF2-40B4-BE49-F238E27FC236}">
                <a16:creationId xmlns:a16="http://schemas.microsoft.com/office/drawing/2014/main" id="{C044AC48-8EC7-30B4-AC1E-18EDFA425884}"/>
              </a:ext>
            </a:extLst>
          </p:cNvPr>
          <p:cNvSpPr/>
          <p:nvPr/>
        </p:nvSpPr>
        <p:spPr>
          <a:xfrm>
            <a:off x="978554" y="165879"/>
            <a:ext cx="4737743" cy="828329"/>
          </a:xfrm>
          <a:prstGeom prst="horizontalScroll">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b="1" dirty="0">
                <a:solidFill>
                  <a:schemeClr val="tx1"/>
                </a:solidFill>
                <a:highlight>
                  <a:srgbClr val="A3DBFF"/>
                </a:highlight>
                <a:latin typeface="HGP創英角ﾎﾟｯﾌﾟ体" panose="040B0A00000000000000" pitchFamily="50" charset="-128"/>
                <a:ea typeface="HGP創英角ﾎﾟｯﾌﾟ体" panose="040B0A00000000000000" pitchFamily="50" charset="-128"/>
              </a:rPr>
              <a:t>座間デイサービス小松原新聞</a:t>
            </a:r>
            <a:r>
              <a:rPr kumimoji="1" lang="ja-JP" altLang="en-US" sz="2000" b="1" dirty="0">
                <a:solidFill>
                  <a:srgbClr val="C00000"/>
                </a:solidFill>
                <a:highlight>
                  <a:srgbClr val="A3DBFF"/>
                </a:highlight>
                <a:latin typeface="HGP創英角ﾎﾟｯﾌﾟ体" panose="040B0A00000000000000" pitchFamily="50" charset="-128"/>
                <a:ea typeface="HGP創英角ﾎﾟｯﾌﾟ体" panose="040B0A00000000000000" pitchFamily="50" charset="-128"/>
              </a:rPr>
              <a:t>８月号</a:t>
            </a:r>
          </a:p>
        </p:txBody>
      </p:sp>
      <p:sp>
        <p:nvSpPr>
          <p:cNvPr id="9" name="テキスト ボックス 8">
            <a:extLst>
              <a:ext uri="{FF2B5EF4-FFF2-40B4-BE49-F238E27FC236}">
                <a16:creationId xmlns:a16="http://schemas.microsoft.com/office/drawing/2014/main" id="{481EC6BD-A2B1-8AC6-5C36-8EB377C66C87}"/>
              </a:ext>
            </a:extLst>
          </p:cNvPr>
          <p:cNvSpPr txBox="1"/>
          <p:nvPr/>
        </p:nvSpPr>
        <p:spPr>
          <a:xfrm>
            <a:off x="393009" y="1159825"/>
            <a:ext cx="5804579" cy="584757"/>
          </a:xfrm>
          <a:prstGeom prst="rect">
            <a:avLst/>
          </a:prstGeom>
          <a:noFill/>
        </p:spPr>
        <p:txBody>
          <a:bodyPr wrap="square" lIns="91422" tIns="45711" rIns="91422" bIns="45711" rtlCol="0">
            <a:spAutoFit/>
          </a:bodyPr>
          <a:lstStyle/>
          <a:p>
            <a:r>
              <a:rPr lang="ja-JP" altLang="en-US" sz="1600" b="1" dirty="0">
                <a:latin typeface="HGP創英角ｺﾞｼｯｸUB" panose="020B0A00000000000000" pitchFamily="50" charset="-128"/>
                <a:ea typeface="HGP創英角ｺﾞｼｯｸUB" panose="020B0A00000000000000" pitchFamily="50" charset="-128"/>
              </a:rPr>
              <a:t>今年の関東地方は、雨が少なめで暑さが厳し梅雨でした。夏本番、熱中症に充分気を付けて夏を乗り切りってまいりましょう</a:t>
            </a:r>
            <a:r>
              <a:rPr lang="ja-JP" altLang="en-US" sz="1300" b="1" dirty="0">
                <a:latin typeface="HGP創英角ｺﾞｼｯｸUB" panose="020B0A00000000000000" pitchFamily="50" charset="-128"/>
                <a:ea typeface="HGP創英角ｺﾞｼｯｸUB" panose="020B0A00000000000000" pitchFamily="50" charset="-128"/>
              </a:rPr>
              <a:t>。</a:t>
            </a:r>
            <a:endParaRPr lang="en-US" altLang="ja-JP" sz="1300" b="1" dirty="0">
              <a:latin typeface="HGP創英角ｺﾞｼｯｸUB" panose="020B0A00000000000000" pitchFamily="50" charset="-128"/>
              <a:ea typeface="HGP創英角ｺﾞｼｯｸUB" panose="020B0A00000000000000" pitchFamily="50" charset="-128"/>
            </a:endParaRPr>
          </a:p>
        </p:txBody>
      </p:sp>
      <p:pic>
        <p:nvPicPr>
          <p:cNvPr id="15" name="図 14">
            <a:extLst>
              <a:ext uri="{FF2B5EF4-FFF2-40B4-BE49-F238E27FC236}">
                <a16:creationId xmlns:a16="http://schemas.microsoft.com/office/drawing/2014/main" id="{4A0F4EAD-18CD-5970-6C7D-4E9CFF54A443}"/>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99739" y="1950256"/>
            <a:ext cx="6472261" cy="1877790"/>
          </a:xfrm>
          <a:prstGeom prst="rect">
            <a:avLst/>
          </a:prstGeom>
        </p:spPr>
      </p:pic>
      <p:pic>
        <p:nvPicPr>
          <p:cNvPr id="18" name="図 17">
            <a:extLst>
              <a:ext uri="{FF2B5EF4-FFF2-40B4-BE49-F238E27FC236}">
                <a16:creationId xmlns:a16="http://schemas.microsoft.com/office/drawing/2014/main" id="{AD98626D-600D-8636-BC4C-EE6B8BF0E646}"/>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14127" y="2147436"/>
            <a:ext cx="2037749" cy="1528312"/>
          </a:xfrm>
          <a:prstGeom prst="rect">
            <a:avLst/>
          </a:prstGeom>
          <a:ln>
            <a:noFill/>
          </a:ln>
          <a:effectLst>
            <a:softEdge rad="112500"/>
          </a:effectLst>
        </p:spPr>
      </p:pic>
      <p:pic>
        <p:nvPicPr>
          <p:cNvPr id="22" name="図 21">
            <a:extLst>
              <a:ext uri="{FF2B5EF4-FFF2-40B4-BE49-F238E27FC236}">
                <a16:creationId xmlns:a16="http://schemas.microsoft.com/office/drawing/2014/main" id="{0DF514BE-402A-0B35-A673-BE99E17200D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312565" y="2151348"/>
            <a:ext cx="2037749" cy="1528311"/>
          </a:xfrm>
          <a:prstGeom prst="rect">
            <a:avLst/>
          </a:prstGeom>
          <a:ln>
            <a:noFill/>
          </a:ln>
          <a:effectLst>
            <a:softEdge rad="112500"/>
          </a:effectLst>
        </p:spPr>
      </p:pic>
      <p:pic>
        <p:nvPicPr>
          <p:cNvPr id="24" name="図 23">
            <a:extLst>
              <a:ext uri="{FF2B5EF4-FFF2-40B4-BE49-F238E27FC236}">
                <a16:creationId xmlns:a16="http://schemas.microsoft.com/office/drawing/2014/main" id="{067CF544-1051-F33C-8A37-5261BC94574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83887" y="2110242"/>
            <a:ext cx="1946128" cy="1459596"/>
          </a:xfrm>
          <a:prstGeom prst="rect">
            <a:avLst/>
          </a:prstGeom>
          <a:ln>
            <a:noFill/>
          </a:ln>
          <a:effectLst>
            <a:softEdge rad="112500"/>
          </a:effectLst>
        </p:spPr>
      </p:pic>
      <p:sp>
        <p:nvSpPr>
          <p:cNvPr id="21" name="四角形: 角を丸くする 20">
            <a:extLst>
              <a:ext uri="{FF2B5EF4-FFF2-40B4-BE49-F238E27FC236}">
                <a16:creationId xmlns:a16="http://schemas.microsoft.com/office/drawing/2014/main" id="{B5E40B90-2CB9-4BDE-581C-B7565BF877A3}"/>
              </a:ext>
            </a:extLst>
          </p:cNvPr>
          <p:cNvSpPr/>
          <p:nvPr/>
        </p:nvSpPr>
        <p:spPr>
          <a:xfrm>
            <a:off x="841800" y="1731661"/>
            <a:ext cx="4872955" cy="437190"/>
          </a:xfrm>
          <a:prstGeom prst="roundRect">
            <a:avLst/>
          </a:prstGeom>
          <a:solidFill>
            <a:srgbClr val="C8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HGP創英角ﾎﾟｯﾌﾟ体" panose="040B0A00000000000000" pitchFamily="50" charset="-128"/>
                <a:ea typeface="HGP創英角ﾎﾟｯﾌﾟ体" panose="040B0A00000000000000" pitchFamily="50" charset="-128"/>
              </a:rPr>
              <a:t>夏の工作～座間名物のひまわりの作品作り～</a:t>
            </a:r>
            <a:endParaRPr kumimoji="1" lang="ja-JP" altLang="en-US" sz="1600" b="1" dirty="0">
              <a:solidFill>
                <a:schemeClr val="bg1"/>
              </a:solidFill>
              <a:latin typeface="HGP創英角ﾎﾟｯﾌﾟ体" panose="040B0A00000000000000" pitchFamily="50" charset="-128"/>
              <a:ea typeface="HGP創英角ﾎﾟｯﾌﾟ体" panose="040B0A00000000000000" pitchFamily="50" charset="-128"/>
            </a:endParaRPr>
          </a:p>
        </p:txBody>
      </p:sp>
      <p:pic>
        <p:nvPicPr>
          <p:cNvPr id="28" name="図 27">
            <a:extLst>
              <a:ext uri="{FF2B5EF4-FFF2-40B4-BE49-F238E27FC236}">
                <a16:creationId xmlns:a16="http://schemas.microsoft.com/office/drawing/2014/main" id="{DB314225-8D20-FC68-7E52-2F05BA4AB528}"/>
              </a:ext>
            </a:extLst>
          </p:cNvPr>
          <p:cNvPicPr>
            <a:picLocks noChangeAspect="1"/>
          </p:cNvPicPr>
          <p:nvPr/>
        </p:nvPicPr>
        <p:blipFill>
          <a:blip r:embed="rId11">
            <a:extLst>
              <a:ext uri="{28A0092B-C50C-407E-A947-70E740481C1C}">
                <a14:useLocalDpi xmlns:a14="http://schemas.microsoft.com/office/drawing/2010/main" val="0"/>
              </a:ext>
              <a:ext uri="{837473B0-CC2E-450A-ABE3-18F120FF3D39}">
                <a1611:picAttrSrcUrl xmlns:a1611="http://schemas.microsoft.com/office/drawing/2016/11/main" r:id="rId12"/>
              </a:ext>
            </a:extLst>
          </a:blip>
          <a:stretch>
            <a:fillRect/>
          </a:stretch>
        </p:blipFill>
        <p:spPr>
          <a:xfrm>
            <a:off x="78664" y="3749459"/>
            <a:ext cx="6502195" cy="3045847"/>
          </a:xfrm>
          <a:prstGeom prst="rect">
            <a:avLst/>
          </a:prstGeom>
        </p:spPr>
      </p:pic>
      <p:pic>
        <p:nvPicPr>
          <p:cNvPr id="35" name="図 34">
            <a:extLst>
              <a:ext uri="{FF2B5EF4-FFF2-40B4-BE49-F238E27FC236}">
                <a16:creationId xmlns:a16="http://schemas.microsoft.com/office/drawing/2014/main" id="{BC7E5402-A3C8-104C-F7C6-39A00D56DCF9}"/>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312565" y="3826704"/>
            <a:ext cx="1959715" cy="1469786"/>
          </a:xfrm>
          <a:prstGeom prst="rect">
            <a:avLst/>
          </a:prstGeom>
          <a:ln>
            <a:noFill/>
          </a:ln>
          <a:effectLst>
            <a:softEdge rad="112500"/>
          </a:effectLst>
        </p:spPr>
      </p:pic>
      <p:pic>
        <p:nvPicPr>
          <p:cNvPr id="39" name="図 38">
            <a:extLst>
              <a:ext uri="{FF2B5EF4-FFF2-40B4-BE49-F238E27FC236}">
                <a16:creationId xmlns:a16="http://schemas.microsoft.com/office/drawing/2014/main" id="{807A8E25-0448-6A49-07D7-3E517825CABB}"/>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90093" y="5328122"/>
            <a:ext cx="1979986" cy="1484990"/>
          </a:xfrm>
          <a:prstGeom prst="rect">
            <a:avLst/>
          </a:prstGeom>
          <a:ln>
            <a:noFill/>
          </a:ln>
          <a:effectLst>
            <a:softEdge rad="112500"/>
          </a:effectLst>
        </p:spPr>
      </p:pic>
      <p:pic>
        <p:nvPicPr>
          <p:cNvPr id="43" name="図 42">
            <a:extLst>
              <a:ext uri="{FF2B5EF4-FFF2-40B4-BE49-F238E27FC236}">
                <a16:creationId xmlns:a16="http://schemas.microsoft.com/office/drawing/2014/main" id="{512549B6-842D-BC35-1803-2F72718E57B9}"/>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78664" y="3834141"/>
            <a:ext cx="1992145" cy="1410145"/>
          </a:xfrm>
          <a:prstGeom prst="rect">
            <a:avLst/>
          </a:prstGeom>
          <a:ln>
            <a:noFill/>
          </a:ln>
          <a:effectLst>
            <a:softEdge rad="112500"/>
          </a:effectLst>
        </p:spPr>
      </p:pic>
      <p:pic>
        <p:nvPicPr>
          <p:cNvPr id="53" name="図 52">
            <a:extLst>
              <a:ext uri="{FF2B5EF4-FFF2-40B4-BE49-F238E27FC236}">
                <a16:creationId xmlns:a16="http://schemas.microsoft.com/office/drawing/2014/main" id="{0B99BF44-A99E-7943-50F1-5CA9AA76A25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52454" y="5315440"/>
            <a:ext cx="1828105" cy="1371078"/>
          </a:xfrm>
          <a:prstGeom prst="rect">
            <a:avLst/>
          </a:prstGeom>
          <a:ln>
            <a:noFill/>
          </a:ln>
          <a:effectLst>
            <a:softEdge rad="112500"/>
          </a:effectLst>
        </p:spPr>
      </p:pic>
      <p:pic>
        <p:nvPicPr>
          <p:cNvPr id="56" name="図 55">
            <a:extLst>
              <a:ext uri="{FF2B5EF4-FFF2-40B4-BE49-F238E27FC236}">
                <a16:creationId xmlns:a16="http://schemas.microsoft.com/office/drawing/2014/main" id="{FFD782AE-715C-9731-6129-8B8EF171583D}"/>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548362" y="3850429"/>
            <a:ext cx="1828103" cy="1371078"/>
          </a:xfrm>
          <a:prstGeom prst="rect">
            <a:avLst/>
          </a:prstGeom>
          <a:ln>
            <a:noFill/>
          </a:ln>
          <a:effectLst>
            <a:softEdge rad="112500"/>
          </a:effectLst>
        </p:spPr>
      </p:pic>
      <p:pic>
        <p:nvPicPr>
          <p:cNvPr id="58" name="図 57">
            <a:extLst>
              <a:ext uri="{FF2B5EF4-FFF2-40B4-BE49-F238E27FC236}">
                <a16:creationId xmlns:a16="http://schemas.microsoft.com/office/drawing/2014/main" id="{F21542E1-34D0-3BFC-29DD-3723B8C142B6}"/>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2312565" y="5222369"/>
            <a:ext cx="2044961" cy="1533721"/>
          </a:xfrm>
          <a:prstGeom prst="rect">
            <a:avLst/>
          </a:prstGeom>
          <a:ln>
            <a:noFill/>
          </a:ln>
          <a:effectLst>
            <a:softEdge rad="112500"/>
          </a:effectLst>
        </p:spPr>
      </p:pic>
      <p:sp>
        <p:nvSpPr>
          <p:cNvPr id="19" name="四角形: 角を丸くする 18">
            <a:extLst>
              <a:ext uri="{FF2B5EF4-FFF2-40B4-BE49-F238E27FC236}">
                <a16:creationId xmlns:a16="http://schemas.microsoft.com/office/drawing/2014/main" id="{9638F932-BEA9-7A15-F6F5-F36606043098}"/>
              </a:ext>
            </a:extLst>
          </p:cNvPr>
          <p:cNvSpPr/>
          <p:nvPr/>
        </p:nvSpPr>
        <p:spPr>
          <a:xfrm>
            <a:off x="1124148" y="3433900"/>
            <a:ext cx="4464119" cy="414950"/>
          </a:xfrm>
          <a:prstGeom prst="roundRect">
            <a:avLst/>
          </a:prstGeom>
          <a:solidFill>
            <a:srgbClr val="C8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sz="1600" b="1" dirty="0">
                <a:solidFill>
                  <a:schemeClr val="bg1"/>
                </a:solidFill>
                <a:latin typeface="HGP創英角ﾎﾟｯﾌﾟ体" panose="040B0A00000000000000" pitchFamily="50" charset="-128"/>
                <a:ea typeface="HGP創英角ﾎﾟｯﾌﾟ体" panose="040B0A00000000000000" pitchFamily="50" charset="-128"/>
              </a:rPr>
              <a:t>7</a:t>
            </a:r>
            <a:r>
              <a:rPr kumimoji="1" lang="ja-JP" altLang="en-US" sz="1600" b="1" dirty="0">
                <a:solidFill>
                  <a:schemeClr val="bg1"/>
                </a:solidFill>
                <a:latin typeface="HGP創英角ﾎﾟｯﾌﾟ体" panose="040B0A00000000000000" pitchFamily="50" charset="-128"/>
                <a:ea typeface="HGP創英角ﾎﾟｯﾌﾟ体" panose="040B0A00000000000000" pitchFamily="50" charset="-128"/>
              </a:rPr>
              <a:t>月のイベント～みんなでおやつ作り～</a:t>
            </a:r>
          </a:p>
        </p:txBody>
      </p:sp>
      <p:pic>
        <p:nvPicPr>
          <p:cNvPr id="60" name="図 59">
            <a:extLst>
              <a:ext uri="{FF2B5EF4-FFF2-40B4-BE49-F238E27FC236}">
                <a16:creationId xmlns:a16="http://schemas.microsoft.com/office/drawing/2014/main" id="{AC80563F-8BC4-F35D-74D0-6D79E264CD49}"/>
              </a:ext>
            </a:extLst>
          </p:cNvPr>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166765" y="6826887"/>
            <a:ext cx="2115128" cy="1493869"/>
          </a:xfrm>
          <a:prstGeom prst="rect">
            <a:avLst/>
          </a:prstGeom>
          <a:ln>
            <a:noFill/>
          </a:ln>
          <a:effectLst>
            <a:softEdge rad="112500"/>
          </a:effectLst>
        </p:spPr>
      </p:pic>
      <p:pic>
        <p:nvPicPr>
          <p:cNvPr id="62" name="図 61">
            <a:extLst>
              <a:ext uri="{FF2B5EF4-FFF2-40B4-BE49-F238E27FC236}">
                <a16:creationId xmlns:a16="http://schemas.microsoft.com/office/drawing/2014/main" id="{339EEE1A-F3CA-F50A-49BB-23680ED8BD52}"/>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601909" y="6909227"/>
            <a:ext cx="1828106" cy="1371080"/>
          </a:xfrm>
          <a:prstGeom prst="rect">
            <a:avLst/>
          </a:prstGeom>
          <a:ln>
            <a:noFill/>
          </a:ln>
          <a:effectLst>
            <a:softEdge rad="112500"/>
          </a:effectLst>
        </p:spPr>
      </p:pic>
      <p:sp>
        <p:nvSpPr>
          <p:cNvPr id="96" name="四角形: 角を丸くする 95">
            <a:extLst>
              <a:ext uri="{FF2B5EF4-FFF2-40B4-BE49-F238E27FC236}">
                <a16:creationId xmlns:a16="http://schemas.microsoft.com/office/drawing/2014/main" id="{035FA07B-F9C5-A862-92AD-186B15451229}"/>
              </a:ext>
            </a:extLst>
          </p:cNvPr>
          <p:cNvSpPr/>
          <p:nvPr/>
        </p:nvSpPr>
        <p:spPr>
          <a:xfrm>
            <a:off x="1233001" y="6483180"/>
            <a:ext cx="3887922" cy="421730"/>
          </a:xfrm>
          <a:prstGeom prst="roundRect">
            <a:avLst/>
          </a:prstGeom>
          <a:solidFill>
            <a:srgbClr val="C8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bg1"/>
                </a:solidFill>
                <a:latin typeface="HGP創英角ﾎﾟｯﾌﾟ体" panose="040B0A00000000000000" pitchFamily="50" charset="-128"/>
                <a:ea typeface="HGP創英角ﾎﾟｯﾌﾟ体" panose="040B0A00000000000000" pitchFamily="50" charset="-128"/>
              </a:rPr>
              <a:t>最新コーヒーメーカー入荷しました</a:t>
            </a:r>
          </a:p>
        </p:txBody>
      </p:sp>
      <p:pic>
        <p:nvPicPr>
          <p:cNvPr id="65" name="図 64">
            <a:extLst>
              <a:ext uri="{FF2B5EF4-FFF2-40B4-BE49-F238E27FC236}">
                <a16:creationId xmlns:a16="http://schemas.microsoft.com/office/drawing/2014/main" id="{F65AE096-6901-065E-319F-06AD1857CBD2}"/>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8276" y="8290290"/>
            <a:ext cx="1743580" cy="1410144"/>
          </a:xfrm>
          <a:prstGeom prst="rect">
            <a:avLst/>
          </a:prstGeom>
          <a:ln>
            <a:noFill/>
          </a:ln>
          <a:effectLst>
            <a:softEdge rad="112500"/>
          </a:effectLst>
        </p:spPr>
      </p:pic>
      <p:sp>
        <p:nvSpPr>
          <p:cNvPr id="66" name="正方形/長方形 65">
            <a:extLst>
              <a:ext uri="{FF2B5EF4-FFF2-40B4-BE49-F238E27FC236}">
                <a16:creationId xmlns:a16="http://schemas.microsoft.com/office/drawing/2014/main" id="{11C2F2C3-A119-F801-A3F0-151F0FB1304B}"/>
              </a:ext>
            </a:extLst>
          </p:cNvPr>
          <p:cNvSpPr/>
          <p:nvPr/>
        </p:nvSpPr>
        <p:spPr>
          <a:xfrm>
            <a:off x="2285513" y="6899081"/>
            <a:ext cx="2316396" cy="1381226"/>
          </a:xfrm>
          <a:prstGeom prst="rect">
            <a:avLst/>
          </a:prstGeom>
          <a:solidFill>
            <a:srgbClr val="7CEB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8" name="正方形/長方形 37">
            <a:extLst>
              <a:ext uri="{FF2B5EF4-FFF2-40B4-BE49-F238E27FC236}">
                <a16:creationId xmlns:a16="http://schemas.microsoft.com/office/drawing/2014/main" id="{FE7F530D-24C1-71DD-3AA0-F9932E94610D}"/>
              </a:ext>
            </a:extLst>
          </p:cNvPr>
          <p:cNvSpPr/>
          <p:nvPr/>
        </p:nvSpPr>
        <p:spPr>
          <a:xfrm>
            <a:off x="2400895" y="6922924"/>
            <a:ext cx="2057176" cy="1235197"/>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tLang="ja-JP" sz="1400" dirty="0">
              <a:solidFill>
                <a:schemeClr val="tx1"/>
              </a:solidFill>
              <a:latin typeface="Calibri" panose="020F0502020204030204" pitchFamily="34" charset="0"/>
              <a:cs typeface="Calibri" panose="020F0502020204030204" pitchFamily="34" charset="0"/>
            </a:endParaRPr>
          </a:p>
          <a:p>
            <a:pPr algn="ctr"/>
            <a:r>
              <a:rPr kumimoji="1" lang="ja-JP" altLang="en-US" sz="1400" b="1" dirty="0">
                <a:solidFill>
                  <a:schemeClr val="tx1"/>
                </a:solidFill>
                <a:latin typeface="Calibri" panose="020F0502020204030204" pitchFamily="34" charset="0"/>
                <a:cs typeface="Calibri" panose="020F0502020204030204" pitchFamily="34" charset="0"/>
              </a:rPr>
              <a:t>イタリアのブランド</a:t>
            </a:r>
            <a:endParaRPr kumimoji="1" lang="en-US" altLang="ja-JP" sz="1400" b="1"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r>
              <a:rPr lang="ja-JP" altLang="en-US" sz="1400" b="1" dirty="0">
                <a:solidFill>
                  <a:schemeClr val="tx1"/>
                </a:solidFill>
                <a:latin typeface="Calibri" panose="020F0502020204030204" pitchFamily="34" charset="0"/>
                <a:cs typeface="Calibri" panose="020F0502020204030204" pitchFamily="34" charset="0"/>
              </a:rPr>
              <a:t>「</a:t>
            </a:r>
            <a:r>
              <a:rPr lang="en-US" altLang="ja-JP" sz="1400" b="1" dirty="0" err="1">
                <a:solidFill>
                  <a:schemeClr val="tx1"/>
                </a:solidFill>
                <a:latin typeface="Calibri" panose="020F0502020204030204" pitchFamily="34" charset="0"/>
                <a:ea typeface="Calibri" panose="020F0502020204030204" pitchFamily="34" charset="0"/>
                <a:cs typeface="Calibri" panose="020F0502020204030204" pitchFamily="34" charset="0"/>
              </a:rPr>
              <a:t>Delonnghi</a:t>
            </a:r>
            <a:r>
              <a:rPr lang="ja-JP" altLang="en-US" sz="1400" b="1" dirty="0">
                <a:solidFill>
                  <a:schemeClr val="tx1"/>
                </a:solidFill>
                <a:latin typeface="Calibri" panose="020F0502020204030204" pitchFamily="34" charset="0"/>
                <a:cs typeface="Calibri" panose="020F0502020204030204" pitchFamily="34" charset="0"/>
              </a:rPr>
              <a:t>」のコーヒーメーカで皆様に美味しい挽きたてカプチーノを提供させていただきます</a:t>
            </a:r>
            <a:endParaRPr lang="en-US" altLang="ja-JP" sz="14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pPr algn="ctr"/>
            <a:endParaRPr kumimoji="1" lang="ja-JP" altLang="en-US" dirty="0">
              <a:solidFill>
                <a:schemeClr val="tx1"/>
              </a:solidFill>
            </a:endParaRPr>
          </a:p>
        </p:txBody>
      </p:sp>
      <p:sp>
        <p:nvSpPr>
          <p:cNvPr id="67" name="正方形/長方形 66">
            <a:extLst>
              <a:ext uri="{FF2B5EF4-FFF2-40B4-BE49-F238E27FC236}">
                <a16:creationId xmlns:a16="http://schemas.microsoft.com/office/drawing/2014/main" id="{7977ACA6-A5FD-A3D4-253B-B0E3B51292C2}"/>
              </a:ext>
            </a:extLst>
          </p:cNvPr>
          <p:cNvSpPr/>
          <p:nvPr/>
        </p:nvSpPr>
        <p:spPr>
          <a:xfrm>
            <a:off x="1744226" y="8358731"/>
            <a:ext cx="4769723" cy="1294057"/>
          </a:xfrm>
          <a:prstGeom prst="rect">
            <a:avLst/>
          </a:prstGeom>
          <a:solidFill>
            <a:srgbClr val="7CEB99"/>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正方形/長方形 43">
            <a:extLst>
              <a:ext uri="{FF2B5EF4-FFF2-40B4-BE49-F238E27FC236}">
                <a16:creationId xmlns:a16="http://schemas.microsoft.com/office/drawing/2014/main" id="{C2947BC5-7D82-586E-54D1-4AD220A5742E}"/>
              </a:ext>
            </a:extLst>
          </p:cNvPr>
          <p:cNvSpPr/>
          <p:nvPr/>
        </p:nvSpPr>
        <p:spPr>
          <a:xfrm>
            <a:off x="1767404" y="8587967"/>
            <a:ext cx="4723366" cy="999706"/>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rPr>
              <a:t>高性能空気清浄機エアドッグを設置しました</a:t>
            </a:r>
            <a:endParaRPr kumimoji="1" lang="en-US" altLang="ja-JP" sz="1600" b="1" dirty="0">
              <a:solidFill>
                <a:schemeClr val="tx1"/>
              </a:solidFill>
            </a:endParaRPr>
          </a:p>
          <a:p>
            <a:pPr algn="ctr"/>
            <a:r>
              <a:rPr kumimoji="1" lang="ja-JP" altLang="en-US" sz="1600" b="1" dirty="0">
                <a:solidFill>
                  <a:schemeClr val="tx1"/>
                </a:solidFill>
              </a:rPr>
              <a:t>利用者様が安心して空気の綺麗な空間で快適に過ごしていただけるようご用意させていただきました</a:t>
            </a:r>
            <a:r>
              <a:rPr kumimoji="1" lang="ja-JP" altLang="en-US" dirty="0">
                <a:solidFill>
                  <a:schemeClr val="tx1"/>
                </a:solidFill>
              </a:rPr>
              <a:t>！</a:t>
            </a:r>
          </a:p>
        </p:txBody>
      </p:sp>
      <p:sp>
        <p:nvSpPr>
          <p:cNvPr id="48" name="四角形: 角を丸くする 47">
            <a:extLst>
              <a:ext uri="{FF2B5EF4-FFF2-40B4-BE49-F238E27FC236}">
                <a16:creationId xmlns:a16="http://schemas.microsoft.com/office/drawing/2014/main" id="{EF77822E-2EBC-5EFF-DB36-18170568D87F}"/>
              </a:ext>
            </a:extLst>
          </p:cNvPr>
          <p:cNvSpPr/>
          <p:nvPr/>
        </p:nvSpPr>
        <p:spPr>
          <a:xfrm>
            <a:off x="1250783" y="8087248"/>
            <a:ext cx="5263166" cy="421730"/>
          </a:xfrm>
          <a:prstGeom prst="roundRect">
            <a:avLst/>
          </a:prstGeom>
          <a:solidFill>
            <a:srgbClr val="C888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1600" b="1" dirty="0">
                <a:solidFill>
                  <a:schemeClr val="bg1"/>
                </a:solidFill>
                <a:latin typeface="HGP創英角ﾎﾟｯﾌﾟ体" panose="040B0A00000000000000" pitchFamily="50" charset="-128"/>
                <a:ea typeface="HGP創英角ﾎﾟｯﾌﾟ体" panose="040B0A00000000000000" pitchFamily="50" charset="-128"/>
              </a:rPr>
              <a:t>～高性能空気清浄機ご用意させていただきました～</a:t>
            </a:r>
            <a:endParaRPr kumimoji="1" lang="ja-JP" altLang="en-US" sz="1600" b="1" dirty="0">
              <a:solidFill>
                <a:schemeClr val="bg1"/>
              </a:solidFill>
              <a:latin typeface="HGP創英角ﾎﾟｯﾌﾟ体" panose="040B0A00000000000000" pitchFamily="50" charset="-128"/>
              <a:ea typeface="HGP創英角ﾎﾟｯﾌﾟ体" panose="040B0A00000000000000" pitchFamily="50" charset="-128"/>
            </a:endParaRPr>
          </a:p>
        </p:txBody>
      </p:sp>
      <p:pic>
        <p:nvPicPr>
          <p:cNvPr id="1026" name="Picture 2" descr="ヒマワリの（向日葵）イラスト | 無料のフリー素材 イラストエイト">
            <a:extLst>
              <a:ext uri="{FF2B5EF4-FFF2-40B4-BE49-F238E27FC236}">
                <a16:creationId xmlns:a16="http://schemas.microsoft.com/office/drawing/2014/main" id="{72533287-F13F-876C-9BF7-1E32A67AF36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806817" y="255138"/>
            <a:ext cx="781699" cy="66729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ヒマワリの（向日葵）イラスト | 無料のフリー素材 イラストエイト">
            <a:extLst>
              <a:ext uri="{FF2B5EF4-FFF2-40B4-BE49-F238E27FC236}">
                <a16:creationId xmlns:a16="http://schemas.microsoft.com/office/drawing/2014/main" id="{FFAF5E1E-0A12-1B7F-4D2C-06F3FF9EF814}"/>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67013" y="239686"/>
            <a:ext cx="744161" cy="656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57466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2566957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23999837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38327044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22510270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23642260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1803884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3664368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20642409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11943255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18035265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C254CF73-3AA9-41C6-BF30-5D7D34259693}" type="datetimeFigureOut">
              <a:rPr kumimoji="1" lang="ja-JP" altLang="en-US" smtClean="0"/>
              <a:t>2026/7/31</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3869431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54CF73-3AA9-41C6-BF30-5D7D34259693}" type="datetimeFigureOut">
              <a:rPr kumimoji="1" lang="ja-JP" altLang="en-US" smtClean="0"/>
              <a:t>2026/7/31</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F136232-CF79-4C6C-AA5C-AB46F8313B8F}" type="slidenum">
              <a:rPr kumimoji="1" lang="ja-JP" altLang="en-US" smtClean="0"/>
              <a:t>‹#›</a:t>
            </a:fld>
            <a:endParaRPr kumimoji="1" lang="ja-JP" altLang="en-US"/>
          </a:p>
        </p:txBody>
      </p:sp>
    </p:spTree>
    <p:extLst>
      <p:ext uri="{BB962C8B-B14F-4D97-AF65-F5344CB8AC3E}">
        <p14:creationId xmlns:p14="http://schemas.microsoft.com/office/powerpoint/2010/main" val="30582912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55850805"/>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18683</TotalTime>
  <Words>113</Words>
  <Application>Microsoft Office PowerPoint</Application>
  <PresentationFormat>ワイド画面</PresentationFormat>
  <Paragraphs>11</Paragraphs>
  <Slides>1</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HGP創英角ｺﾞｼｯｸUB</vt:lpstr>
      <vt:lpstr>HGP創英角ﾎﾟｯﾌﾟ体</vt:lpstr>
      <vt:lpstr>ＭＳ Ｐ明朝</vt:lpstr>
      <vt:lpstr>Arial</vt:lpstr>
      <vt:lpstr>Calibri</vt:lpstr>
      <vt:lpstr>Calibri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長谷部雅人</dc:creator>
  <cp:lastModifiedBy>陽介 石井</cp:lastModifiedBy>
  <cp:revision>1298</cp:revision>
  <cp:lastPrinted>2026-07-29T06:11:29Z</cp:lastPrinted>
  <dcterms:created xsi:type="dcterms:W3CDTF">2014-05-28T11:26:15Z</dcterms:created>
  <dcterms:modified xsi:type="dcterms:W3CDTF">2026-07-31T04:22:48Z</dcterms:modified>
</cp:coreProperties>
</file>