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EB99"/>
    <a:srgbClr val="F6C3FF"/>
    <a:srgbClr val="009EDE"/>
    <a:srgbClr val="004F88"/>
    <a:srgbClr val="00AA48"/>
    <a:srgbClr val="DE10C1"/>
    <a:srgbClr val="A3DBFF"/>
    <a:srgbClr val="60A500"/>
    <a:srgbClr val="989800"/>
    <a:srgbClr val="C88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p:scale>
          <a:sx n="50" d="100"/>
          <a:sy n="50" d="100"/>
        </p:scale>
        <p:origin x="624"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3341"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56" cy="495208"/>
          </a:xfrm>
          <a:prstGeom prst="rect">
            <a:avLst/>
          </a:prstGeom>
        </p:spPr>
        <p:txBody>
          <a:bodyPr vert="horz" lIns="90743" tIns="45371" rIns="90743" bIns="453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834" y="1"/>
            <a:ext cx="2919356" cy="495208"/>
          </a:xfrm>
          <a:prstGeom prst="rect">
            <a:avLst/>
          </a:prstGeom>
        </p:spPr>
        <p:txBody>
          <a:bodyPr vert="horz" lIns="90743" tIns="45371" rIns="90743" bIns="45371" rtlCol="0"/>
          <a:lstStyle>
            <a:lvl1pPr algn="r">
              <a:defRPr sz="1200"/>
            </a:lvl1pPr>
          </a:lstStyle>
          <a:p>
            <a:fld id="{CFBFFCA7-880D-4E5A-B963-C34B37AB8385}" type="datetimeFigureOut">
              <a:rPr kumimoji="1" lang="ja-JP" altLang="en-US" smtClean="0"/>
              <a:t>2026/7/3</a:t>
            </a:fld>
            <a:endParaRPr kumimoji="1" lang="ja-JP" altLang="en-US"/>
          </a:p>
        </p:txBody>
      </p:sp>
      <p:sp>
        <p:nvSpPr>
          <p:cNvPr id="6" name="フッター プレースホルダー 5"/>
          <p:cNvSpPr>
            <a:spLocks noGrp="1"/>
          </p:cNvSpPr>
          <p:nvPr>
            <p:ph type="ftr" sz="quarter" idx="4"/>
          </p:nvPr>
        </p:nvSpPr>
        <p:spPr>
          <a:xfrm>
            <a:off x="0" y="9371105"/>
            <a:ext cx="2919356" cy="495208"/>
          </a:xfrm>
          <a:prstGeom prst="rect">
            <a:avLst/>
          </a:prstGeom>
        </p:spPr>
        <p:txBody>
          <a:bodyPr vert="horz" lIns="90743" tIns="45371" rIns="90743" bIns="453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834" y="9371105"/>
            <a:ext cx="2919356" cy="495208"/>
          </a:xfrm>
          <a:prstGeom prst="rect">
            <a:avLst/>
          </a:prstGeom>
        </p:spPr>
        <p:txBody>
          <a:bodyPr vert="horz" lIns="90743" tIns="45371" rIns="90743" bIns="45371" rtlCol="0" anchor="b"/>
          <a:lstStyle>
            <a:lvl1pPr algn="r">
              <a:defRPr sz="1200"/>
            </a:lvl1pPr>
          </a:lstStyle>
          <a:p>
            <a:fld id="{AEF985A6-ACDC-4D12-818E-83731EBF4868}" type="slidenum">
              <a:rPr kumimoji="1" lang="ja-JP" altLang="en-US" smtClean="0"/>
              <a:t>‹#›</a:t>
            </a:fld>
            <a:endParaRPr kumimoji="1" lang="ja-JP" altLang="en-US"/>
          </a:p>
        </p:txBody>
      </p:sp>
    </p:spTree>
    <p:extLst>
      <p:ext uri="{BB962C8B-B14F-4D97-AF65-F5344CB8AC3E}">
        <p14:creationId xmlns:p14="http://schemas.microsoft.com/office/powerpoint/2010/main" val="10590367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hyperlink" Target="https://gahag.net/009421-fireworks-morning-glory-frame/" TargetMode="External"/><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slide" Target="../slides/slide1.xml"/><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notesMaster" Target="../notesMasters/notesMaster1.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jpeg"/><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hyperlink" Target="https://gahag.net/010262-fireworks-frame/" TargetMode="External"/><Relationship Id="rId9" Type="http://schemas.openxmlformats.org/officeDocument/2006/relationships/image" Target="../media/image5.jpeg"/><Relationship Id="rId14" Type="http://schemas.openxmlformats.org/officeDocument/2006/relationships/image" Target="../media/image10.jpeg"/><Relationship Id="rId22" Type="http://schemas.openxmlformats.org/officeDocument/2006/relationships/image" Target="../media/image18.png"/></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F3A3DB1-E7E7-71C4-3563-8EEDDF1563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1" y="124347"/>
            <a:ext cx="6512979" cy="949356"/>
          </a:xfrm>
          <a:prstGeom prst="rect">
            <a:avLst/>
          </a:prstGeom>
        </p:spPr>
      </p:pic>
      <p:sp>
        <p:nvSpPr>
          <p:cNvPr id="32" name="Text Box 24"/>
          <p:cNvSpPr txBox="1">
            <a:spLocks noChangeArrowheads="1"/>
          </p:cNvSpPr>
          <p:nvPr/>
        </p:nvSpPr>
        <p:spPr bwMode="auto">
          <a:xfrm>
            <a:off x="230357" y="138166"/>
            <a:ext cx="525294" cy="23250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222" tIns="18149"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900" dirty="0">
              <a:solidFill>
                <a:srgbClr val="000000"/>
              </a:solidFill>
              <a:latin typeface="ＭＳ Ｐ明朝"/>
              <a:ea typeface="ＭＳ Ｐ明朝"/>
            </a:endParaRPr>
          </a:p>
        </p:txBody>
      </p:sp>
      <p:sp>
        <p:nvSpPr>
          <p:cNvPr id="52" name="Rectangle 53"/>
          <p:cNvSpPr>
            <a:spLocks noChangeArrowheads="1"/>
          </p:cNvSpPr>
          <p:nvPr/>
        </p:nvSpPr>
        <p:spPr bwMode="auto">
          <a:xfrm>
            <a:off x="87523" y="116661"/>
            <a:ext cx="6520922" cy="9643640"/>
          </a:xfrm>
          <a:prstGeom prst="rect">
            <a:avLst/>
          </a:prstGeom>
          <a:noFill/>
          <a:ln w="3175" algn="ctr">
            <a:solidFill>
              <a:srgbClr xmlns:mc="http://schemas.openxmlformats.org/markup-compatibility/2006" xmlns:a14="http://schemas.microsoft.com/office/drawing/2010/main" val="000000" mc:Ignorable="a14" a14:legacySpreadsheetColorIndex="64"/>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43" tIns="45371" rIns="90743" bIns="45371"/>
          <a:lstStyle/>
          <a:p>
            <a:endParaRPr lang="ja-JP" altLang="en-US"/>
          </a:p>
        </p:txBody>
      </p:sp>
      <p:pic>
        <p:nvPicPr>
          <p:cNvPr id="50" name="図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978" y="2461095"/>
            <a:ext cx="46862" cy="45719"/>
          </a:xfrm>
          <a:prstGeom prst="rect">
            <a:avLst/>
          </a:prstGeom>
        </p:spPr>
      </p:pic>
      <p:sp>
        <p:nvSpPr>
          <p:cNvPr id="3" name="AutoShape 2" descr="「誕生日 イラスト」の画像検索結果">
            <a:extLst>
              <a:ext uri="{FF2B5EF4-FFF2-40B4-BE49-F238E27FC236}">
                <a16:creationId xmlns:a16="http://schemas.microsoft.com/office/drawing/2014/main" id="{DC6B0195-37A4-4E40-9D6E-7C4495050C1C}"/>
              </a:ext>
            </a:extLst>
          </p:cNvPr>
          <p:cNvSpPr>
            <a:spLocks noChangeAspect="1" noChangeArrowheads="1"/>
          </p:cNvSpPr>
          <p:nvPr/>
        </p:nvSpPr>
        <p:spPr bwMode="auto">
          <a:xfrm>
            <a:off x="3214689" y="4779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4" name="AutoShape 4" descr="「誕生日 イラスト」の画像検索結果">
            <a:extLst>
              <a:ext uri="{FF2B5EF4-FFF2-40B4-BE49-F238E27FC236}">
                <a16:creationId xmlns:a16="http://schemas.microsoft.com/office/drawing/2014/main" id="{FDDC6D00-2FEC-4C9C-8534-BAF18699BD53}"/>
              </a:ext>
            </a:extLst>
          </p:cNvPr>
          <p:cNvSpPr>
            <a:spLocks noChangeAspect="1" noChangeArrowheads="1"/>
          </p:cNvSpPr>
          <p:nvPr/>
        </p:nvSpPr>
        <p:spPr bwMode="auto">
          <a:xfrm>
            <a:off x="3547569" y="55513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31" name="楕円 30">
            <a:extLst>
              <a:ext uri="{FF2B5EF4-FFF2-40B4-BE49-F238E27FC236}">
                <a16:creationId xmlns:a16="http://schemas.microsoft.com/office/drawing/2014/main" id="{1B3A2290-F359-EB80-71D4-69EC19C25073}"/>
              </a:ext>
            </a:extLst>
          </p:cNvPr>
          <p:cNvSpPr/>
          <p:nvPr/>
        </p:nvSpPr>
        <p:spPr>
          <a:xfrm>
            <a:off x="3728858" y="4397018"/>
            <a:ext cx="103490" cy="71877"/>
          </a:xfrm>
          <a:prstGeom prst="ellipse">
            <a:avLst/>
          </a:prstGeom>
          <a:solidFill>
            <a:srgbClr val="FEF6F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a:p>
        </p:txBody>
      </p:sp>
      <p:sp>
        <p:nvSpPr>
          <p:cNvPr id="55" name="AutoShape 14">
            <a:extLst>
              <a:ext uri="{FF2B5EF4-FFF2-40B4-BE49-F238E27FC236}">
                <a16:creationId xmlns:a16="http://schemas.microsoft.com/office/drawing/2014/main" id="{4BD157B8-88AA-352B-BA6E-41FADA1D70EE}"/>
              </a:ext>
            </a:extLst>
          </p:cNvPr>
          <p:cNvSpPr>
            <a:spLocks noChangeAspect="1" noChangeArrowheads="1"/>
          </p:cNvSpPr>
          <p:nvPr/>
        </p:nvSpPr>
        <p:spPr bwMode="auto">
          <a:xfrm>
            <a:off x="3367088" y="49323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12"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B99546-2C44-5E41-4E08-282302AD7252}"/>
              </a:ext>
            </a:extLst>
          </p:cNvPr>
          <p:cNvSpPr>
            <a:spLocks noChangeAspect="1" noChangeArrowheads="1"/>
          </p:cNvSpPr>
          <p:nvPr/>
        </p:nvSpPr>
        <p:spPr bwMode="auto">
          <a:xfrm>
            <a:off x="3519488" y="5084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14"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3D30CD-8338-1792-4B43-4D1610976B95}"/>
              </a:ext>
            </a:extLst>
          </p:cNvPr>
          <p:cNvSpPr>
            <a:spLocks noChangeAspect="1" noChangeArrowheads="1"/>
          </p:cNvSpPr>
          <p:nvPr/>
        </p:nvSpPr>
        <p:spPr bwMode="auto">
          <a:xfrm>
            <a:off x="3671888" y="5237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6" descr="도토리 만화 그림과 다람쥐, 만화, 다람쥐, 도토리 만화 동물 그림과 다람쥐 PNG 일러스트 및 이미지 에 대한 무료 다운로드 -  Pngtree">
            <a:extLst>
              <a:ext uri="{FF2B5EF4-FFF2-40B4-BE49-F238E27FC236}">
                <a16:creationId xmlns:a16="http://schemas.microsoft.com/office/drawing/2014/main" id="{9AAB1F69-8A88-41AC-AD3F-435E5DD104AE}"/>
              </a:ext>
            </a:extLst>
          </p:cNvPr>
          <p:cNvSpPr>
            <a:spLocks noChangeAspect="1" noChangeArrowheads="1"/>
          </p:cNvSpPr>
          <p:nvPr/>
        </p:nvSpPr>
        <p:spPr bwMode="auto">
          <a:xfrm>
            <a:off x="3824288" y="5389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正方形/長方形 16">
            <a:extLst>
              <a:ext uri="{FF2B5EF4-FFF2-40B4-BE49-F238E27FC236}">
                <a16:creationId xmlns:a16="http://schemas.microsoft.com/office/drawing/2014/main" id="{F1D37994-F25C-7B01-7ED2-841FB726B6CA}"/>
              </a:ext>
            </a:extLst>
          </p:cNvPr>
          <p:cNvSpPr/>
          <p:nvPr/>
        </p:nvSpPr>
        <p:spPr>
          <a:xfrm>
            <a:off x="78664" y="1093694"/>
            <a:ext cx="6537524" cy="823938"/>
          </a:xfrm>
          <a:prstGeom prst="rect">
            <a:avLst/>
          </a:prstGeom>
          <a:solidFill>
            <a:srgbClr val="F6C3FF"/>
          </a:solidFill>
          <a:ln>
            <a:solidFill>
              <a:srgbClr val="DE10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98F5BC16-7183-7031-4088-2530397D47B2}"/>
              </a:ext>
            </a:extLst>
          </p:cNvPr>
          <p:cNvSpPr/>
          <p:nvPr/>
        </p:nvSpPr>
        <p:spPr>
          <a:xfrm>
            <a:off x="85289" y="1093489"/>
            <a:ext cx="6520921" cy="821390"/>
          </a:xfrm>
          <a:prstGeom prst="rect">
            <a:avLst/>
          </a:prstGeom>
          <a:solidFill>
            <a:srgbClr val="7CEB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dirty="0">
              <a:solidFill>
                <a:schemeClr val="tx1"/>
              </a:solidFill>
            </a:endParaRPr>
          </a:p>
        </p:txBody>
      </p:sp>
      <p:sp>
        <p:nvSpPr>
          <p:cNvPr id="64" name="正方形/長方形 63">
            <a:extLst>
              <a:ext uri="{FF2B5EF4-FFF2-40B4-BE49-F238E27FC236}">
                <a16:creationId xmlns:a16="http://schemas.microsoft.com/office/drawing/2014/main" id="{DE8BDD28-1922-4710-B0C5-BEB6151CB56B}"/>
              </a:ext>
            </a:extLst>
          </p:cNvPr>
          <p:cNvSpPr/>
          <p:nvPr/>
        </p:nvSpPr>
        <p:spPr>
          <a:xfrm>
            <a:off x="85289" y="7766921"/>
            <a:ext cx="6527527" cy="1979496"/>
          </a:xfrm>
          <a:prstGeom prst="rect">
            <a:avLst/>
          </a:prstGeom>
          <a:solidFill>
            <a:srgbClr val="7CEB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44A6686-1FB2-178C-8CE8-F459B9292C22}"/>
              </a:ext>
            </a:extLst>
          </p:cNvPr>
          <p:cNvSpPr/>
          <p:nvPr/>
        </p:nvSpPr>
        <p:spPr>
          <a:xfrm>
            <a:off x="119575" y="5211665"/>
            <a:ext cx="6463403" cy="794387"/>
          </a:xfrm>
          <a:prstGeom prst="rect">
            <a:avLst/>
          </a:prstGeom>
          <a:solidFill>
            <a:srgbClr val="DE10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4" name="スクロール: 横 13">
            <a:extLst>
              <a:ext uri="{FF2B5EF4-FFF2-40B4-BE49-F238E27FC236}">
                <a16:creationId xmlns:a16="http://schemas.microsoft.com/office/drawing/2014/main" id="{C044AC48-8EC7-30B4-AC1E-18EDFA425884}"/>
              </a:ext>
            </a:extLst>
          </p:cNvPr>
          <p:cNvSpPr/>
          <p:nvPr/>
        </p:nvSpPr>
        <p:spPr>
          <a:xfrm>
            <a:off x="1007434" y="109218"/>
            <a:ext cx="4737743" cy="828329"/>
          </a:xfrm>
          <a:prstGeom prst="horizontalScroll">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HGP創英角ﾎﾟｯﾌﾟ体" panose="040B0A00000000000000" pitchFamily="50" charset="-128"/>
                <a:ea typeface="HGP創英角ﾎﾟｯﾌﾟ体" panose="040B0A00000000000000" pitchFamily="50" charset="-128"/>
              </a:rPr>
              <a:t>座間デイサービス小松原新聞７月号</a:t>
            </a:r>
          </a:p>
        </p:txBody>
      </p:sp>
      <p:sp>
        <p:nvSpPr>
          <p:cNvPr id="45" name="正方形/長方形 44">
            <a:extLst>
              <a:ext uri="{FF2B5EF4-FFF2-40B4-BE49-F238E27FC236}">
                <a16:creationId xmlns:a16="http://schemas.microsoft.com/office/drawing/2014/main" id="{25D96A19-C09F-E4FB-26A1-6FAE08FEA025}"/>
              </a:ext>
            </a:extLst>
          </p:cNvPr>
          <p:cNvSpPr/>
          <p:nvPr/>
        </p:nvSpPr>
        <p:spPr>
          <a:xfrm>
            <a:off x="286386" y="1127201"/>
            <a:ext cx="5983785" cy="7477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7CBB3342-8FAA-FD6F-E86E-673F0CDAE5A1}"/>
              </a:ext>
            </a:extLst>
          </p:cNvPr>
          <p:cNvSpPr txBox="1"/>
          <p:nvPr/>
        </p:nvSpPr>
        <p:spPr>
          <a:xfrm>
            <a:off x="485851" y="1121237"/>
            <a:ext cx="5777167" cy="738646"/>
          </a:xfrm>
          <a:prstGeom prst="rect">
            <a:avLst/>
          </a:prstGeom>
          <a:noFill/>
        </p:spPr>
        <p:txBody>
          <a:bodyPr wrap="square" lIns="91422" tIns="45711" rIns="91422" bIns="45711" rtlCol="0">
            <a:spAutoFit/>
          </a:bodyPr>
          <a:lstStyle/>
          <a:p>
            <a:r>
              <a:rPr lang="ja-JP" altLang="ja-JP" sz="1400" b="1"/>
              <a:t>今年</a:t>
            </a:r>
            <a:r>
              <a:rPr lang="ja-JP" altLang="en-US" sz="1400" b="1"/>
              <a:t>の夏の予想は</a:t>
            </a:r>
            <a:r>
              <a:rPr lang="ja-JP" altLang="ja-JP" sz="1400" b="1"/>
              <a:t>猛暑・酷暑の可能性が</a:t>
            </a:r>
            <a:r>
              <a:rPr lang="ja-JP" altLang="en-US" sz="1400" b="1"/>
              <a:t>大</a:t>
            </a:r>
            <a:r>
              <a:rPr lang="ja-JP" altLang="ja-JP" sz="1400" b="1"/>
              <a:t>。熱中症</a:t>
            </a:r>
            <a:r>
              <a:rPr lang="ja-JP" altLang="en-US" sz="1400" b="1"/>
              <a:t>が増加し症状が重い場合は命の危険すらあります</a:t>
            </a:r>
            <a:r>
              <a:rPr lang="ja-JP" altLang="ja-JP" sz="1400" b="1"/>
              <a:t>。室内でも熱中症にかかりやす</a:t>
            </a:r>
            <a:r>
              <a:rPr lang="ja-JP" altLang="en-US" sz="1400" b="1"/>
              <a:t>いので、</a:t>
            </a:r>
            <a:r>
              <a:rPr lang="ja-JP" altLang="ja-JP" sz="1400" b="1"/>
              <a:t>脱水症状</a:t>
            </a:r>
            <a:r>
              <a:rPr lang="ja-JP" altLang="en-US" sz="1400" b="1"/>
              <a:t>にならないように</a:t>
            </a:r>
            <a:r>
              <a:rPr lang="ja-JP" altLang="ja-JP" sz="1400" b="1"/>
              <a:t>ご自宅で</a:t>
            </a:r>
            <a:r>
              <a:rPr lang="ja-JP" altLang="en-US" sz="1400" b="1"/>
              <a:t>も</a:t>
            </a:r>
            <a:r>
              <a:rPr lang="ja-JP" altLang="ja-JP" sz="1400" b="1"/>
              <a:t>こまめな水分補給に心がけ</a:t>
            </a:r>
            <a:r>
              <a:rPr lang="ja-JP" altLang="en-US" sz="1400" b="1"/>
              <a:t>ましょう</a:t>
            </a:r>
            <a:endParaRPr lang="en-US" altLang="ja-JP" sz="1400" b="1" dirty="0">
              <a:latin typeface="HGP創英角ﾎﾟｯﾌﾟ体" panose="040B0A00000000000000" pitchFamily="50" charset="-128"/>
              <a:ea typeface="HGP創英角ﾎﾟｯﾌﾟ体" panose="040B0A00000000000000" pitchFamily="50" charset="-128"/>
            </a:endParaRPr>
          </a:p>
        </p:txBody>
      </p:sp>
      <p:sp>
        <p:nvSpPr>
          <p:cNvPr id="69" name="正方形/長方形 68">
            <a:extLst>
              <a:ext uri="{FF2B5EF4-FFF2-40B4-BE49-F238E27FC236}">
                <a16:creationId xmlns:a16="http://schemas.microsoft.com/office/drawing/2014/main" id="{45C0688B-8083-F6A5-4A88-391E10C9D648}"/>
              </a:ext>
            </a:extLst>
          </p:cNvPr>
          <p:cNvSpPr/>
          <p:nvPr/>
        </p:nvSpPr>
        <p:spPr>
          <a:xfrm flipH="1">
            <a:off x="85289" y="5661074"/>
            <a:ext cx="6509782" cy="264238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FE7F530D-24C1-71DD-3AA0-F9932E94610D}"/>
              </a:ext>
            </a:extLst>
          </p:cNvPr>
          <p:cNvSpPr/>
          <p:nvPr/>
        </p:nvSpPr>
        <p:spPr>
          <a:xfrm>
            <a:off x="119575" y="8444033"/>
            <a:ext cx="1942925" cy="12292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39AA1A6-BA8A-0827-505F-2BD10AEC9C8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7482" y="1914879"/>
            <a:ext cx="6482121" cy="3912086"/>
          </a:xfrm>
          <a:prstGeom prst="rect">
            <a:avLst/>
          </a:prstGeom>
        </p:spPr>
      </p:pic>
      <p:pic>
        <p:nvPicPr>
          <p:cNvPr id="16" name="図 15">
            <a:extLst>
              <a:ext uri="{FF2B5EF4-FFF2-40B4-BE49-F238E27FC236}">
                <a16:creationId xmlns:a16="http://schemas.microsoft.com/office/drawing/2014/main" id="{15126A4B-A8CC-C519-848B-32E82E6E3F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324" y="2266214"/>
            <a:ext cx="2092992" cy="1569744"/>
          </a:xfrm>
          <a:prstGeom prst="rect">
            <a:avLst/>
          </a:prstGeom>
          <a:ln>
            <a:noFill/>
          </a:ln>
          <a:effectLst>
            <a:softEdge rad="112500"/>
          </a:effectLst>
        </p:spPr>
      </p:pic>
      <p:pic>
        <p:nvPicPr>
          <p:cNvPr id="20" name="図 19">
            <a:extLst>
              <a:ext uri="{FF2B5EF4-FFF2-40B4-BE49-F238E27FC236}">
                <a16:creationId xmlns:a16="http://schemas.microsoft.com/office/drawing/2014/main" id="{CAFE686D-4D43-0387-C488-BC8BE76432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0299" y="3961210"/>
            <a:ext cx="2092992" cy="1690499"/>
          </a:xfrm>
          <a:prstGeom prst="rect">
            <a:avLst/>
          </a:prstGeom>
          <a:ln>
            <a:noFill/>
          </a:ln>
          <a:effectLst>
            <a:softEdge rad="112500"/>
          </a:effectLst>
        </p:spPr>
      </p:pic>
      <p:pic>
        <p:nvPicPr>
          <p:cNvPr id="23" name="図 22">
            <a:extLst>
              <a:ext uri="{FF2B5EF4-FFF2-40B4-BE49-F238E27FC236}">
                <a16:creationId xmlns:a16="http://schemas.microsoft.com/office/drawing/2014/main" id="{E7714334-8FFA-CD42-00E1-D865491570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5824" y="3957190"/>
            <a:ext cx="2055917" cy="1658220"/>
          </a:xfrm>
          <a:prstGeom prst="rect">
            <a:avLst/>
          </a:prstGeom>
          <a:ln>
            <a:noFill/>
          </a:ln>
          <a:effectLst>
            <a:softEdge rad="112500"/>
          </a:effectLst>
        </p:spPr>
      </p:pic>
      <p:pic>
        <p:nvPicPr>
          <p:cNvPr id="25" name="図 24">
            <a:extLst>
              <a:ext uri="{FF2B5EF4-FFF2-40B4-BE49-F238E27FC236}">
                <a16:creationId xmlns:a16="http://schemas.microsoft.com/office/drawing/2014/main" id="{99DB40F2-A234-BAB0-0C5E-3E536D0BC3F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78749" y="2360891"/>
            <a:ext cx="2092992" cy="1569744"/>
          </a:xfrm>
          <a:prstGeom prst="rect">
            <a:avLst/>
          </a:prstGeom>
          <a:ln>
            <a:noFill/>
          </a:ln>
          <a:effectLst>
            <a:softEdge rad="112500"/>
          </a:effectLst>
        </p:spPr>
      </p:pic>
      <p:pic>
        <p:nvPicPr>
          <p:cNvPr id="27" name="図 26">
            <a:extLst>
              <a:ext uri="{FF2B5EF4-FFF2-40B4-BE49-F238E27FC236}">
                <a16:creationId xmlns:a16="http://schemas.microsoft.com/office/drawing/2014/main" id="{B17ACE66-FEFB-6D4D-71BD-F36A48E2D08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45983" y="2327793"/>
            <a:ext cx="1962752" cy="1541752"/>
          </a:xfrm>
          <a:prstGeom prst="rect">
            <a:avLst/>
          </a:prstGeom>
          <a:ln>
            <a:noFill/>
          </a:ln>
          <a:effectLst>
            <a:softEdge rad="112500"/>
          </a:effectLst>
        </p:spPr>
      </p:pic>
      <p:pic>
        <p:nvPicPr>
          <p:cNvPr id="29" name="図 28">
            <a:extLst>
              <a:ext uri="{FF2B5EF4-FFF2-40B4-BE49-F238E27FC236}">
                <a16:creationId xmlns:a16="http://schemas.microsoft.com/office/drawing/2014/main" id="{4295A390-066C-41EC-F580-2BFA046B3E1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85383" y="4000664"/>
            <a:ext cx="1904337" cy="1428253"/>
          </a:xfrm>
          <a:prstGeom prst="rect">
            <a:avLst/>
          </a:prstGeom>
          <a:ln>
            <a:noFill/>
          </a:ln>
          <a:effectLst>
            <a:softEdge rad="112500"/>
          </a:effectLst>
        </p:spPr>
      </p:pic>
      <p:sp>
        <p:nvSpPr>
          <p:cNvPr id="21" name="四角形: 角を丸くする 20">
            <a:extLst>
              <a:ext uri="{FF2B5EF4-FFF2-40B4-BE49-F238E27FC236}">
                <a16:creationId xmlns:a16="http://schemas.microsoft.com/office/drawing/2014/main" id="{B5E40B90-2CB9-4BDE-581C-B7565BF877A3}"/>
              </a:ext>
            </a:extLst>
          </p:cNvPr>
          <p:cNvSpPr/>
          <p:nvPr/>
        </p:nvSpPr>
        <p:spPr>
          <a:xfrm>
            <a:off x="988767" y="1899934"/>
            <a:ext cx="4872955" cy="437190"/>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HGP創英角ﾎﾟｯﾌﾟ体" panose="040B0A00000000000000" pitchFamily="50" charset="-128"/>
                <a:ea typeface="HGP創英角ﾎﾟｯﾌﾟ体" panose="040B0A00000000000000" pitchFamily="50" charset="-128"/>
              </a:rPr>
              <a:t>芹沢公園にてあじさい鑑賞ツアー</a:t>
            </a:r>
          </a:p>
        </p:txBody>
      </p:sp>
      <p:sp>
        <p:nvSpPr>
          <p:cNvPr id="33" name="正方形/長方形 32">
            <a:extLst>
              <a:ext uri="{FF2B5EF4-FFF2-40B4-BE49-F238E27FC236}">
                <a16:creationId xmlns:a16="http://schemas.microsoft.com/office/drawing/2014/main" id="{26B116E7-13B4-FE5E-7B7D-4FFF444ABF50}"/>
              </a:ext>
            </a:extLst>
          </p:cNvPr>
          <p:cNvSpPr/>
          <p:nvPr/>
        </p:nvSpPr>
        <p:spPr>
          <a:xfrm>
            <a:off x="99739" y="5736487"/>
            <a:ext cx="6463402" cy="914400"/>
          </a:xfrm>
          <a:prstGeom prst="rect">
            <a:avLst/>
          </a:prstGeom>
          <a:solidFill>
            <a:srgbClr val="7CEB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72600433-AF8E-DFE6-FCFC-E64A37FC153E}"/>
              </a:ext>
            </a:extLst>
          </p:cNvPr>
          <p:cNvSpPr/>
          <p:nvPr/>
        </p:nvSpPr>
        <p:spPr>
          <a:xfrm>
            <a:off x="77546" y="5889006"/>
            <a:ext cx="6512057" cy="103016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夜空に輝く織姫星（こと座のベガ）と彦星（わし座のアルタイル）は、夏の大三角形の一部として実際に見ることができます。天の川を挟んで輝くこの</a:t>
            </a:r>
            <a:r>
              <a:rPr lang="en-US" altLang="ja-JP" sz="1600" b="1" dirty="0">
                <a:solidFill>
                  <a:schemeClr val="tx1"/>
                </a:solidFill>
              </a:rPr>
              <a:t>2</a:t>
            </a:r>
            <a:r>
              <a:rPr lang="ja-JP" altLang="en-US" sz="1600" b="1" dirty="0">
                <a:solidFill>
                  <a:schemeClr val="tx1"/>
                </a:solidFill>
              </a:rPr>
              <a:t>つの星の距離は、なんと光の速さでも約</a:t>
            </a:r>
            <a:r>
              <a:rPr lang="en-US" altLang="ja-JP" sz="1600" b="1" dirty="0">
                <a:solidFill>
                  <a:schemeClr val="tx1"/>
                </a:solidFill>
              </a:rPr>
              <a:t>16</a:t>
            </a:r>
            <a:r>
              <a:rPr lang="ja-JP" altLang="en-US" sz="1600" b="1" dirty="0">
                <a:solidFill>
                  <a:schemeClr val="tx1"/>
                </a:solidFill>
              </a:rPr>
              <a:t>年かかるほど離れています</a:t>
            </a:r>
            <a:endParaRPr kumimoji="1" lang="en-US" altLang="ja-JP" sz="1600" b="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9" name="四角形: 角を丸くする 18">
            <a:extLst>
              <a:ext uri="{FF2B5EF4-FFF2-40B4-BE49-F238E27FC236}">
                <a16:creationId xmlns:a16="http://schemas.microsoft.com/office/drawing/2014/main" id="{9638F932-BEA9-7A15-F6F5-F36606043098}"/>
              </a:ext>
            </a:extLst>
          </p:cNvPr>
          <p:cNvSpPr/>
          <p:nvPr/>
        </p:nvSpPr>
        <p:spPr>
          <a:xfrm>
            <a:off x="1063240" y="5588124"/>
            <a:ext cx="4464119" cy="414950"/>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HGP創英角ﾎﾟｯﾌﾟ体" panose="040B0A00000000000000" pitchFamily="50" charset="-128"/>
                <a:ea typeface="HGP創英角ﾎﾟｯﾌﾟ体" panose="040B0A00000000000000" pitchFamily="50" charset="-128"/>
              </a:rPr>
              <a:t>七夕の豆知識～織姫と彦星の星の正体～</a:t>
            </a:r>
            <a:endParaRPr kumimoji="1" lang="ja-JP" altLang="en-US" sz="1600" b="1"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36" name="図 35">
            <a:extLst>
              <a:ext uri="{FF2B5EF4-FFF2-40B4-BE49-F238E27FC236}">
                <a16:creationId xmlns:a16="http://schemas.microsoft.com/office/drawing/2014/main" id="{CF7E48CE-A0A3-0CBF-A0F3-E0A0DD1BCDD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8890" y="8430149"/>
            <a:ext cx="1863610" cy="1229289"/>
          </a:xfrm>
          <a:prstGeom prst="rect">
            <a:avLst/>
          </a:prstGeom>
          <a:ln>
            <a:noFill/>
          </a:ln>
          <a:effectLst>
            <a:softEdge rad="112500"/>
          </a:effectLst>
        </p:spPr>
      </p:pic>
      <p:sp>
        <p:nvSpPr>
          <p:cNvPr id="37" name="正方形/長方形 36">
            <a:extLst>
              <a:ext uri="{FF2B5EF4-FFF2-40B4-BE49-F238E27FC236}">
                <a16:creationId xmlns:a16="http://schemas.microsoft.com/office/drawing/2014/main" id="{F1B07287-1A68-84D1-2621-7DEF20F06CBB}"/>
              </a:ext>
            </a:extLst>
          </p:cNvPr>
          <p:cNvSpPr/>
          <p:nvPr/>
        </p:nvSpPr>
        <p:spPr>
          <a:xfrm>
            <a:off x="2243225" y="8393794"/>
            <a:ext cx="1942925" cy="12292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7E1575C5-CE6C-3074-05BB-E5CB12E3016D}"/>
              </a:ext>
            </a:extLst>
          </p:cNvPr>
          <p:cNvSpPr/>
          <p:nvPr/>
        </p:nvSpPr>
        <p:spPr>
          <a:xfrm>
            <a:off x="4425835" y="8410293"/>
            <a:ext cx="1942925" cy="12292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023BB005-980E-ABC5-D257-7D67078C468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71741" y="8465619"/>
            <a:ext cx="1942925" cy="1229289"/>
          </a:xfrm>
          <a:prstGeom prst="rect">
            <a:avLst/>
          </a:prstGeom>
          <a:ln>
            <a:noFill/>
          </a:ln>
          <a:effectLst>
            <a:softEdge rad="112500"/>
          </a:effectLst>
        </p:spPr>
      </p:pic>
      <p:pic>
        <p:nvPicPr>
          <p:cNvPr id="6" name="図 5">
            <a:extLst>
              <a:ext uri="{FF2B5EF4-FFF2-40B4-BE49-F238E27FC236}">
                <a16:creationId xmlns:a16="http://schemas.microsoft.com/office/drawing/2014/main" id="{900CD59C-C136-5736-4ECB-DF3F0A0EF8A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06815" y="8455977"/>
            <a:ext cx="1942925" cy="1106253"/>
          </a:xfrm>
          <a:prstGeom prst="rect">
            <a:avLst/>
          </a:prstGeom>
          <a:ln>
            <a:noFill/>
          </a:ln>
          <a:effectLst>
            <a:softEdge rad="112500"/>
          </a:effectLst>
        </p:spPr>
      </p:pic>
      <p:sp>
        <p:nvSpPr>
          <p:cNvPr id="44" name="正方形/長方形 43">
            <a:extLst>
              <a:ext uri="{FF2B5EF4-FFF2-40B4-BE49-F238E27FC236}">
                <a16:creationId xmlns:a16="http://schemas.microsoft.com/office/drawing/2014/main" id="{C2947BC5-7D82-586E-54D1-4AD220A5742E}"/>
              </a:ext>
            </a:extLst>
          </p:cNvPr>
          <p:cNvSpPr/>
          <p:nvPr/>
        </p:nvSpPr>
        <p:spPr>
          <a:xfrm>
            <a:off x="197437" y="7012688"/>
            <a:ext cx="6311298" cy="12332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82C6DD5C-DE3A-8D3F-461F-2039AC4E154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98089" y="7098795"/>
            <a:ext cx="1512457" cy="1134343"/>
          </a:xfrm>
          <a:prstGeom prst="rect">
            <a:avLst/>
          </a:prstGeom>
          <a:ln>
            <a:noFill/>
          </a:ln>
          <a:effectLst>
            <a:softEdge rad="112500"/>
          </a:effectLst>
        </p:spPr>
      </p:pic>
      <p:pic>
        <p:nvPicPr>
          <p:cNvPr id="18" name="図 17">
            <a:extLst>
              <a:ext uri="{FF2B5EF4-FFF2-40B4-BE49-F238E27FC236}">
                <a16:creationId xmlns:a16="http://schemas.microsoft.com/office/drawing/2014/main" id="{4D0DBF82-0766-A970-A3E0-F59AB9266B0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5818" y="7099468"/>
            <a:ext cx="1522620" cy="1141965"/>
          </a:xfrm>
          <a:prstGeom prst="rect">
            <a:avLst/>
          </a:prstGeom>
          <a:ln>
            <a:noFill/>
          </a:ln>
          <a:effectLst>
            <a:softEdge rad="112500"/>
          </a:effectLst>
        </p:spPr>
      </p:pic>
      <p:pic>
        <p:nvPicPr>
          <p:cNvPr id="24" name="図 23">
            <a:extLst>
              <a:ext uri="{FF2B5EF4-FFF2-40B4-BE49-F238E27FC236}">
                <a16:creationId xmlns:a16="http://schemas.microsoft.com/office/drawing/2014/main" id="{F9671EA4-28AC-F177-D9A7-AA83546B657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11414" y="7108229"/>
            <a:ext cx="1437579" cy="1078184"/>
          </a:xfrm>
          <a:prstGeom prst="rect">
            <a:avLst/>
          </a:prstGeom>
          <a:ln>
            <a:noFill/>
          </a:ln>
          <a:effectLst>
            <a:softEdge rad="112500"/>
          </a:effectLst>
        </p:spPr>
      </p:pic>
      <p:pic>
        <p:nvPicPr>
          <p:cNvPr id="28" name="図 27">
            <a:extLst>
              <a:ext uri="{FF2B5EF4-FFF2-40B4-BE49-F238E27FC236}">
                <a16:creationId xmlns:a16="http://schemas.microsoft.com/office/drawing/2014/main" id="{9373BDC4-C4ED-C456-2DEB-BD7E5725786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824554" y="7157340"/>
            <a:ext cx="1470745" cy="1070434"/>
          </a:xfrm>
          <a:prstGeom prst="rect">
            <a:avLst/>
          </a:prstGeom>
          <a:ln>
            <a:noFill/>
          </a:ln>
          <a:effectLst>
            <a:softEdge rad="112500"/>
          </a:effectLst>
        </p:spPr>
      </p:pic>
      <p:sp>
        <p:nvSpPr>
          <p:cNvPr id="96" name="四角形: 角を丸くする 95">
            <a:extLst>
              <a:ext uri="{FF2B5EF4-FFF2-40B4-BE49-F238E27FC236}">
                <a16:creationId xmlns:a16="http://schemas.microsoft.com/office/drawing/2014/main" id="{035FA07B-F9C5-A862-92AD-186B15451229}"/>
              </a:ext>
            </a:extLst>
          </p:cNvPr>
          <p:cNvSpPr/>
          <p:nvPr/>
        </p:nvSpPr>
        <p:spPr>
          <a:xfrm>
            <a:off x="1710348" y="6776219"/>
            <a:ext cx="2875035" cy="421730"/>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HGP創英角ﾎﾟｯﾌﾟ体" panose="040B0A00000000000000" pitchFamily="50" charset="-128"/>
                <a:ea typeface="HGP創英角ﾎﾟｯﾌﾟ体" panose="040B0A00000000000000" pitchFamily="50" charset="-128"/>
              </a:rPr>
              <a:t>～七夕日の作品つくり～</a:t>
            </a:r>
            <a:endParaRPr kumimoji="1" lang="ja-JP" altLang="en-US" sz="1600"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8" name="四角形: 角を丸くする 47">
            <a:extLst>
              <a:ext uri="{FF2B5EF4-FFF2-40B4-BE49-F238E27FC236}">
                <a16:creationId xmlns:a16="http://schemas.microsoft.com/office/drawing/2014/main" id="{EF77822E-2EBC-5EFF-DB36-18170568D87F}"/>
              </a:ext>
            </a:extLst>
          </p:cNvPr>
          <p:cNvSpPr/>
          <p:nvPr/>
        </p:nvSpPr>
        <p:spPr>
          <a:xfrm>
            <a:off x="2062500" y="8088233"/>
            <a:ext cx="2635867" cy="421730"/>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HGP創英角ﾎﾟｯﾌﾟ体" panose="040B0A00000000000000" pitchFamily="50" charset="-128"/>
                <a:ea typeface="HGP創英角ﾎﾟｯﾌﾟ体" panose="040B0A00000000000000" pitchFamily="50" charset="-128"/>
              </a:rPr>
              <a:t>～６月誕生日のお客様～</a:t>
            </a:r>
            <a:endParaRPr kumimoji="1" lang="ja-JP" altLang="en-US" sz="1600" b="1"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1026" name="Picture 2" descr="七夕・織姫さまと彦星さまと天の川のイラスト | フリー素材 イラストミント">
            <a:extLst>
              <a:ext uri="{FF2B5EF4-FFF2-40B4-BE49-F238E27FC236}">
                <a16:creationId xmlns:a16="http://schemas.microsoft.com/office/drawing/2014/main" id="{D284E92C-1C78-B25A-78BF-90039AB6E06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7929" y="179555"/>
            <a:ext cx="796722" cy="7411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天の川 織姫さまと彦星さま|イラスト">
            <a:extLst>
              <a:ext uri="{FF2B5EF4-FFF2-40B4-BE49-F238E27FC236}">
                <a16:creationId xmlns:a16="http://schemas.microsoft.com/office/drawing/2014/main" id="{3585830E-98CD-9CC5-B8D8-18E1763BE28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07940" y="203040"/>
            <a:ext cx="735506" cy="73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4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56695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9998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3270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25102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2026/7/3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642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88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54CF73-3AA9-41C6-BF30-5D7D34259693}" type="datetimeFigureOut">
              <a:rPr kumimoji="1" lang="ja-JP" altLang="en-US" smtClean="0"/>
              <a:t>2026/7/3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66436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54CF73-3AA9-41C6-BF30-5D7D34259693}" type="datetimeFigureOut">
              <a:rPr kumimoji="1" lang="ja-JP" altLang="en-US" smtClean="0"/>
              <a:t>2026/7/3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0642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54CF73-3AA9-41C6-BF30-5D7D34259693}" type="datetimeFigureOut">
              <a:rPr kumimoji="1" lang="ja-JP" altLang="en-US" smtClean="0"/>
              <a:t>2026/7/3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1943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52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2026/7/3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6943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4CF73-3AA9-41C6-BF30-5D7D34259693}" type="datetimeFigureOut">
              <a:rPr kumimoji="1" lang="ja-JP" altLang="en-US" smtClean="0"/>
              <a:t>2026/7/3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05829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508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18633</TotalTime>
  <Words>151</Words>
  <Application>Microsoft Office PowerPoint</Application>
  <PresentationFormat>ワイド画面</PresentationFormat>
  <Paragraphs>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HGP創英角ﾎﾟｯﾌﾟ体</vt:lpstr>
      <vt:lpstr>ＭＳ Ｐ明朝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長谷部雅人</dc:creator>
  <cp:lastModifiedBy>陽介 石井</cp:lastModifiedBy>
  <cp:revision>1296</cp:revision>
  <cp:lastPrinted>2026-05-01T05:23:47Z</cp:lastPrinted>
  <dcterms:created xsi:type="dcterms:W3CDTF">2014-05-28T11:26:15Z</dcterms:created>
  <dcterms:modified xsi:type="dcterms:W3CDTF">2026-07-03T04:09:14Z</dcterms:modified>
</cp:coreProperties>
</file>