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3FF"/>
    <a:srgbClr val="004F88"/>
    <a:srgbClr val="00AA48"/>
    <a:srgbClr val="7CEB99"/>
    <a:srgbClr val="DE10C1"/>
    <a:srgbClr val="A3DBFF"/>
    <a:srgbClr val="60A500"/>
    <a:srgbClr val="989800"/>
    <a:srgbClr val="C88800"/>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2026/6/26</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gahag.net/006406-green-leaves-background/" TargetMode="External"/><Relationship Id="rId13" Type="http://schemas.openxmlformats.org/officeDocument/2006/relationships/image" Target="../media/image9.jpeg"/><Relationship Id="rId18" Type="http://schemas.openxmlformats.org/officeDocument/2006/relationships/image" Target="../media/image14.jpeg"/><Relationship Id="rId26" Type="http://schemas.openxmlformats.org/officeDocument/2006/relationships/image" Target="../media/image22.png"/><Relationship Id="rId3" Type="http://schemas.openxmlformats.org/officeDocument/2006/relationships/image" Target="../media/image1.jpeg"/><Relationship Id="rId21" Type="http://schemas.openxmlformats.org/officeDocument/2006/relationships/image" Target="../media/image17.jpeg"/><Relationship Id="rId7" Type="http://schemas.openxmlformats.org/officeDocument/2006/relationships/image" Target="../media/image4.png"/><Relationship Id="rId12" Type="http://schemas.openxmlformats.org/officeDocument/2006/relationships/image" Target="../media/image8.jpeg"/><Relationship Id="rId17" Type="http://schemas.openxmlformats.org/officeDocument/2006/relationships/image" Target="../media/image13.jpeg"/><Relationship Id="rId25" Type="http://schemas.openxmlformats.org/officeDocument/2006/relationships/image" Target="../media/image21.png"/><Relationship Id="rId2" Type="http://schemas.openxmlformats.org/officeDocument/2006/relationships/slide" Target="../slides/slide1.xml"/><Relationship Id="rId16" Type="http://schemas.openxmlformats.org/officeDocument/2006/relationships/image" Target="../media/image12.jpeg"/><Relationship Id="rId20" Type="http://schemas.openxmlformats.org/officeDocument/2006/relationships/image" Target="../media/image16.jpeg"/><Relationship Id="rId29" Type="http://schemas.openxmlformats.org/officeDocument/2006/relationships/image" Target="../media/image25.png"/><Relationship Id="rId1" Type="http://schemas.openxmlformats.org/officeDocument/2006/relationships/notesMaster" Target="../notesMasters/notesMaster1.xml"/><Relationship Id="rId6" Type="http://schemas.openxmlformats.org/officeDocument/2006/relationships/hyperlink" Target="https://gahag.net/006262-blue-sky-bird-ivy-frame/" TargetMode="External"/><Relationship Id="rId11" Type="http://schemas.openxmlformats.org/officeDocument/2006/relationships/image" Target="../media/image7.jpeg"/><Relationship Id="rId24" Type="http://schemas.openxmlformats.org/officeDocument/2006/relationships/image" Target="../media/image20.jpeg"/><Relationship Id="rId5" Type="http://schemas.openxmlformats.org/officeDocument/2006/relationships/image" Target="../media/image3.png"/><Relationship Id="rId15" Type="http://schemas.openxmlformats.org/officeDocument/2006/relationships/image" Target="../media/image11.jpeg"/><Relationship Id="rId23" Type="http://schemas.openxmlformats.org/officeDocument/2006/relationships/image" Target="../media/image19.png"/><Relationship Id="rId28" Type="http://schemas.openxmlformats.org/officeDocument/2006/relationships/image" Target="../media/image24.jpeg"/><Relationship Id="rId10" Type="http://schemas.openxmlformats.org/officeDocument/2006/relationships/image" Target="../media/image6.png"/><Relationship Id="rId19"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jpeg"/><Relationship Id="rId22" Type="http://schemas.openxmlformats.org/officeDocument/2006/relationships/image" Target="../media/image18.jpeg"/><Relationship Id="rId27" Type="http://schemas.openxmlformats.org/officeDocument/2006/relationships/image" Target="../media/image23.jpe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5" name="正方形/長方形 14">
            <a:extLst>
              <a:ext uri="{FF2B5EF4-FFF2-40B4-BE49-F238E27FC236}">
                <a16:creationId xmlns:a16="http://schemas.microsoft.com/office/drawing/2014/main" id="{FE27E351-CDB3-9B53-716F-D470C952FBCB}"/>
              </a:ext>
            </a:extLst>
          </p:cNvPr>
          <p:cNvSpPr/>
          <p:nvPr/>
        </p:nvSpPr>
        <p:spPr>
          <a:xfrm>
            <a:off x="86407" y="116660"/>
            <a:ext cx="6520921" cy="1362367"/>
          </a:xfrm>
          <a:prstGeom prst="rect">
            <a:avLst/>
          </a:prstGeom>
          <a:solidFill>
            <a:srgbClr val="F6C3FF"/>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endParaRPr>
          </a:p>
        </p:txBody>
      </p:sp>
      <p:sp>
        <p:nvSpPr>
          <p:cNvPr id="55" name="AutoShape 14">
            <a:extLst>
              <a:ext uri="{FF2B5EF4-FFF2-40B4-BE49-F238E27FC236}">
                <a16:creationId xmlns:a16="http://schemas.microsoft.com/office/drawing/2014/main" id="{4BD157B8-88AA-352B-BA6E-41FADA1D70EE}"/>
              </a:ext>
            </a:extLst>
          </p:cNvPr>
          <p:cNvSpPr>
            <a:spLocks noChangeAspect="1" noChangeArrowheads="1"/>
          </p:cNvSpPr>
          <p:nvPr/>
        </p:nvSpPr>
        <p:spPr bwMode="auto">
          <a:xfrm>
            <a:off x="3367088" y="493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12"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B99546-2C44-5E41-4E08-282302AD7252}"/>
              </a:ext>
            </a:extLst>
          </p:cNvPr>
          <p:cNvSpPr>
            <a:spLocks noChangeAspect="1" noChangeArrowheads="1"/>
          </p:cNvSpPr>
          <p:nvPr/>
        </p:nvSpPr>
        <p:spPr bwMode="auto">
          <a:xfrm>
            <a:off x="3519488" y="5084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4"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3D30CD-8338-1792-4B43-4D1610976B95}"/>
              </a:ext>
            </a:extLst>
          </p:cNvPr>
          <p:cNvSpPr>
            <a:spLocks noChangeAspect="1" noChangeArrowheads="1"/>
          </p:cNvSpPr>
          <p:nvPr/>
        </p:nvSpPr>
        <p:spPr bwMode="auto">
          <a:xfrm>
            <a:off x="3671888" y="5237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6" descr="도토리 만화 그림과 다람쥐, 만화, 다람쥐, 도토리 만화 동물 그림과 다람쥐 PNG 일러스트 및 이미지 에 대한 무료 다운로드 -  Pngtree">
            <a:extLst>
              <a:ext uri="{FF2B5EF4-FFF2-40B4-BE49-F238E27FC236}">
                <a16:creationId xmlns:a16="http://schemas.microsoft.com/office/drawing/2014/main" id="{9AAB1F69-8A88-41AC-AD3F-435E5DD104AE}"/>
              </a:ext>
            </a:extLst>
          </p:cNvPr>
          <p:cNvSpPr>
            <a:spLocks noChangeAspect="1" noChangeArrowheads="1"/>
          </p:cNvSpPr>
          <p:nvPr/>
        </p:nvSpPr>
        <p:spPr bwMode="auto">
          <a:xfrm>
            <a:off x="3824288" y="538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正方形/長方形 16">
            <a:extLst>
              <a:ext uri="{FF2B5EF4-FFF2-40B4-BE49-F238E27FC236}">
                <a16:creationId xmlns:a16="http://schemas.microsoft.com/office/drawing/2014/main" id="{F1D37994-F25C-7B01-7ED2-841FB726B6CA}"/>
              </a:ext>
            </a:extLst>
          </p:cNvPr>
          <p:cNvSpPr/>
          <p:nvPr/>
        </p:nvSpPr>
        <p:spPr>
          <a:xfrm>
            <a:off x="78664" y="1093694"/>
            <a:ext cx="6537524" cy="823938"/>
          </a:xfrm>
          <a:prstGeom prst="rect">
            <a:avLst/>
          </a:prstGeom>
          <a:solidFill>
            <a:srgbClr val="F6C3FF"/>
          </a:solidFill>
          <a:ln>
            <a:solidFill>
              <a:srgbClr val="DE10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98F5BC16-7183-7031-4088-2530397D47B2}"/>
              </a:ext>
            </a:extLst>
          </p:cNvPr>
          <p:cNvSpPr/>
          <p:nvPr/>
        </p:nvSpPr>
        <p:spPr>
          <a:xfrm>
            <a:off x="85289" y="1093489"/>
            <a:ext cx="6520921" cy="82139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dirty="0">
              <a:solidFill>
                <a:schemeClr val="tx1"/>
              </a:solidFill>
            </a:endParaRPr>
          </a:p>
        </p:txBody>
      </p:sp>
      <p:sp>
        <p:nvSpPr>
          <p:cNvPr id="64" name="正方形/長方形 63">
            <a:extLst>
              <a:ext uri="{FF2B5EF4-FFF2-40B4-BE49-F238E27FC236}">
                <a16:creationId xmlns:a16="http://schemas.microsoft.com/office/drawing/2014/main" id="{DE8BDD28-1922-4710-B0C5-BEB6151CB56B}"/>
              </a:ext>
            </a:extLst>
          </p:cNvPr>
          <p:cNvSpPr/>
          <p:nvPr/>
        </p:nvSpPr>
        <p:spPr>
          <a:xfrm>
            <a:off x="85289" y="7766921"/>
            <a:ext cx="6527527" cy="1979496"/>
          </a:xfrm>
          <a:prstGeom prst="rect">
            <a:avLst/>
          </a:prstGeom>
          <a:solidFill>
            <a:srgbClr val="7C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C2947BC5-7D82-586E-54D1-4AD220A5742E}"/>
              </a:ext>
            </a:extLst>
          </p:cNvPr>
          <p:cNvSpPr/>
          <p:nvPr/>
        </p:nvSpPr>
        <p:spPr>
          <a:xfrm>
            <a:off x="2891634" y="8184402"/>
            <a:ext cx="3595576" cy="153483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CB82BF80-79AB-B78E-AC0C-99F5CFBE7717}"/>
              </a:ext>
            </a:extLst>
          </p:cNvPr>
          <p:cNvSpPr/>
          <p:nvPr/>
        </p:nvSpPr>
        <p:spPr>
          <a:xfrm>
            <a:off x="2905784" y="8205006"/>
            <a:ext cx="1640447" cy="147043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44A6686-1FB2-178C-8CE8-F459B9292C22}"/>
              </a:ext>
            </a:extLst>
          </p:cNvPr>
          <p:cNvSpPr/>
          <p:nvPr/>
        </p:nvSpPr>
        <p:spPr>
          <a:xfrm>
            <a:off x="119575" y="5211665"/>
            <a:ext cx="6463403" cy="794387"/>
          </a:xfrm>
          <a:prstGeom prst="rect">
            <a:avLst/>
          </a:prstGeom>
          <a:solidFill>
            <a:srgbClr val="DE10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pic>
        <p:nvPicPr>
          <p:cNvPr id="10" name="Picture 4" descr="チューリップのイラスト | ゆるくてかわいい無料イラスト・アイコン素材屋「ぴよたそ」">
            <a:extLst>
              <a:ext uri="{FF2B5EF4-FFF2-40B4-BE49-F238E27FC236}">
                <a16:creationId xmlns:a16="http://schemas.microsoft.com/office/drawing/2014/main" id="{1C9C9D3B-F320-6B61-C743-9E6DE7B4E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788" y="1887064"/>
            <a:ext cx="465801" cy="545613"/>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a:extLst>
              <a:ext uri="{FF2B5EF4-FFF2-40B4-BE49-F238E27FC236}">
                <a16:creationId xmlns:a16="http://schemas.microsoft.com/office/drawing/2014/main" id="{69C0160D-D20D-26FE-31F4-03B1A4A6C1C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033" y="1931090"/>
            <a:ext cx="6509783" cy="3278463"/>
          </a:xfrm>
          <a:prstGeom prst="rect">
            <a:avLst/>
          </a:prstGeom>
        </p:spPr>
      </p:pic>
      <p:pic>
        <p:nvPicPr>
          <p:cNvPr id="39" name="図 38">
            <a:extLst>
              <a:ext uri="{FF2B5EF4-FFF2-40B4-BE49-F238E27FC236}">
                <a16:creationId xmlns:a16="http://schemas.microsoft.com/office/drawing/2014/main" id="{F34FD625-927D-D598-1B4E-CFBE17F1D0E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3033" y="126892"/>
            <a:ext cx="6479945" cy="968524"/>
          </a:xfrm>
          <a:prstGeom prst="rect">
            <a:avLst/>
          </a:prstGeom>
        </p:spPr>
      </p:pic>
      <p:sp>
        <p:nvSpPr>
          <p:cNvPr id="14" name="スクロール: 横 13">
            <a:extLst>
              <a:ext uri="{FF2B5EF4-FFF2-40B4-BE49-F238E27FC236}">
                <a16:creationId xmlns:a16="http://schemas.microsoft.com/office/drawing/2014/main" id="{C044AC48-8EC7-30B4-AC1E-18EDFA425884}"/>
              </a:ext>
            </a:extLst>
          </p:cNvPr>
          <p:cNvSpPr/>
          <p:nvPr/>
        </p:nvSpPr>
        <p:spPr>
          <a:xfrm>
            <a:off x="879822" y="190808"/>
            <a:ext cx="4737743" cy="828329"/>
          </a:xfrm>
          <a:prstGeom prst="horizontalScroll">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HGP創英角ﾎﾟｯﾌﾟ体" panose="040B0A00000000000000" pitchFamily="50" charset="-128"/>
                <a:ea typeface="HGP創英角ﾎﾟｯﾌﾟ体" panose="040B0A00000000000000" pitchFamily="50" charset="-128"/>
              </a:rPr>
              <a:t>座間デイサービス小松原新聞６月号</a:t>
            </a:r>
          </a:p>
        </p:txBody>
      </p:sp>
      <p:sp>
        <p:nvSpPr>
          <p:cNvPr id="45" name="正方形/長方形 44">
            <a:extLst>
              <a:ext uri="{FF2B5EF4-FFF2-40B4-BE49-F238E27FC236}">
                <a16:creationId xmlns:a16="http://schemas.microsoft.com/office/drawing/2014/main" id="{25D96A19-C09F-E4FB-26A1-6FAE08FEA025}"/>
              </a:ext>
            </a:extLst>
          </p:cNvPr>
          <p:cNvSpPr/>
          <p:nvPr/>
        </p:nvSpPr>
        <p:spPr>
          <a:xfrm>
            <a:off x="286386" y="1127201"/>
            <a:ext cx="5983785" cy="7477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7CBB3342-8FAA-FD6F-E86E-673F0CDAE5A1}"/>
              </a:ext>
            </a:extLst>
          </p:cNvPr>
          <p:cNvSpPr txBox="1"/>
          <p:nvPr/>
        </p:nvSpPr>
        <p:spPr>
          <a:xfrm>
            <a:off x="438457" y="1217407"/>
            <a:ext cx="5777167" cy="523202"/>
          </a:xfrm>
          <a:prstGeom prst="rect">
            <a:avLst/>
          </a:prstGeom>
          <a:noFill/>
        </p:spPr>
        <p:txBody>
          <a:bodyPr wrap="square" lIns="91422" tIns="45711" rIns="91422" bIns="45711" rtlCol="0">
            <a:spAutoFit/>
          </a:bodyPr>
          <a:lstStyle/>
          <a:p>
            <a:r>
              <a:rPr lang="ja-JP" altLang="en-US" sz="1400" b="1" dirty="0">
                <a:latin typeface="HGP創英角ﾎﾟｯﾌﾟ体" panose="040B0A00000000000000" pitchFamily="50" charset="-128"/>
                <a:ea typeface="HGP創英角ﾎﾟｯﾌﾟ体" panose="040B0A00000000000000" pitchFamily="50" charset="-128"/>
              </a:rPr>
              <a:t>一年もあっという間に、半年余りになります。社会環境も変わりつつあり、戸惑うこともありますが、物価高に負けずに頑張りましょう。</a:t>
            </a:r>
            <a:endParaRPr lang="en-US" altLang="ja-JP" sz="1400" b="1" dirty="0">
              <a:latin typeface="HGP創英角ﾎﾟｯﾌﾟ体" panose="040B0A00000000000000" pitchFamily="50" charset="-128"/>
              <a:ea typeface="HGP創英角ﾎﾟｯﾌﾟ体" panose="040B0A00000000000000" pitchFamily="50" charset="-128"/>
            </a:endParaRPr>
          </a:p>
        </p:txBody>
      </p:sp>
      <p:sp>
        <p:nvSpPr>
          <p:cNvPr id="49" name="正方形/長方形 48">
            <a:extLst>
              <a:ext uri="{FF2B5EF4-FFF2-40B4-BE49-F238E27FC236}">
                <a16:creationId xmlns:a16="http://schemas.microsoft.com/office/drawing/2014/main" id="{72600433-AF8E-DFE6-FCFC-E64A37FC153E}"/>
              </a:ext>
            </a:extLst>
          </p:cNvPr>
          <p:cNvSpPr/>
          <p:nvPr/>
        </p:nvSpPr>
        <p:spPr>
          <a:xfrm>
            <a:off x="470735" y="5186255"/>
            <a:ext cx="5825637" cy="71229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HGP創英角ﾎﾟｯﾌﾟ体" panose="040B0A00000000000000" pitchFamily="50" charset="-128"/>
                <a:ea typeface="HGP創英角ﾎﾟｯﾌﾟ体" panose="040B0A00000000000000" pitchFamily="50" charset="-128"/>
              </a:rPr>
              <a:t>アジサイは土壌の成分と、品種そのものが持つアルミニウムを吸収する能力の差で花色が決まると言われています</a:t>
            </a:r>
            <a:endParaRPr kumimoji="1" lang="en-US" altLang="ja-JP" sz="16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9" name="四角形: 角を丸くする 18">
            <a:extLst>
              <a:ext uri="{FF2B5EF4-FFF2-40B4-BE49-F238E27FC236}">
                <a16:creationId xmlns:a16="http://schemas.microsoft.com/office/drawing/2014/main" id="{9638F932-BEA9-7A15-F6F5-F36606043098}"/>
              </a:ext>
            </a:extLst>
          </p:cNvPr>
          <p:cNvSpPr/>
          <p:nvPr/>
        </p:nvSpPr>
        <p:spPr>
          <a:xfrm>
            <a:off x="941863" y="4868622"/>
            <a:ext cx="4464119" cy="414950"/>
          </a:xfrm>
          <a:prstGeom prst="roundRect">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HGP創英角ﾎﾟｯﾌﾟ体" panose="040B0A00000000000000" pitchFamily="50" charset="-128"/>
                <a:ea typeface="HGP創英角ﾎﾟｯﾌﾟ体" panose="040B0A00000000000000" pitchFamily="50" charset="-128"/>
              </a:rPr>
              <a:t>６</a:t>
            </a:r>
            <a:r>
              <a:rPr kumimoji="1" lang="ja-JP" altLang="en-US" sz="1400" b="1" dirty="0">
                <a:solidFill>
                  <a:schemeClr val="bg1"/>
                </a:solidFill>
                <a:latin typeface="HGP創英角ﾎﾟｯﾌﾟ体" panose="040B0A00000000000000" pitchFamily="50" charset="-128"/>
                <a:ea typeface="HGP創英角ﾎﾟｯﾌﾟ体" panose="040B0A00000000000000" pitchFamily="50" charset="-128"/>
              </a:rPr>
              <a:t>月の豆知識～アジサイの花の色の豆知識～</a:t>
            </a:r>
          </a:p>
        </p:txBody>
      </p:sp>
      <p:pic>
        <p:nvPicPr>
          <p:cNvPr id="1026" name="Picture 2" descr="Manualidades de ranas con paraguas">
            <a:extLst>
              <a:ext uri="{FF2B5EF4-FFF2-40B4-BE49-F238E27FC236}">
                <a16:creationId xmlns:a16="http://schemas.microsoft.com/office/drawing/2014/main" id="{4CAE3FBC-16CB-E251-4E9D-C1B2E36CBF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1073" y="236606"/>
            <a:ext cx="804333" cy="71353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傘の中でくつろぐカエルのかわいい梅雨」イラスト素材 - 超多くの無料かわいいイラスト素材">
            <a:extLst>
              <a:ext uri="{FF2B5EF4-FFF2-40B4-BE49-F238E27FC236}">
                <a16:creationId xmlns:a16="http://schemas.microsoft.com/office/drawing/2014/main" id="{A879B044-0E7E-1B5E-C027-AF8ADA0CCD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497" y="290124"/>
            <a:ext cx="633073" cy="612334"/>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E79B6E21-DC4A-49E1-76DF-3B516278B5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1221" y="3526674"/>
            <a:ext cx="1835822" cy="1376866"/>
          </a:xfrm>
          <a:prstGeom prst="rect">
            <a:avLst/>
          </a:prstGeom>
          <a:ln>
            <a:noFill/>
          </a:ln>
          <a:effectLst>
            <a:softEdge rad="112500"/>
          </a:effectLst>
        </p:spPr>
      </p:pic>
      <p:pic>
        <p:nvPicPr>
          <p:cNvPr id="63" name="図 62">
            <a:extLst>
              <a:ext uri="{FF2B5EF4-FFF2-40B4-BE49-F238E27FC236}">
                <a16:creationId xmlns:a16="http://schemas.microsoft.com/office/drawing/2014/main" id="{FAF477EE-8851-4177-25D7-6EDDEB348EA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09012" y="3534052"/>
            <a:ext cx="1835821" cy="1376866"/>
          </a:xfrm>
          <a:prstGeom prst="rect">
            <a:avLst/>
          </a:prstGeom>
          <a:ln>
            <a:noFill/>
          </a:ln>
          <a:effectLst>
            <a:softEdge rad="112500"/>
          </a:effectLst>
        </p:spPr>
      </p:pic>
      <p:pic>
        <p:nvPicPr>
          <p:cNvPr id="66" name="図 65">
            <a:extLst>
              <a:ext uri="{FF2B5EF4-FFF2-40B4-BE49-F238E27FC236}">
                <a16:creationId xmlns:a16="http://schemas.microsoft.com/office/drawing/2014/main" id="{E505398A-F84A-206A-E3EC-88853FEE784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77434" y="3534052"/>
            <a:ext cx="1825984" cy="1369488"/>
          </a:xfrm>
          <a:prstGeom prst="rect">
            <a:avLst/>
          </a:prstGeom>
          <a:ln>
            <a:noFill/>
          </a:ln>
          <a:effectLst>
            <a:softEdge rad="112500"/>
          </a:effectLst>
        </p:spPr>
      </p:pic>
      <p:pic>
        <p:nvPicPr>
          <p:cNvPr id="68" name="図 67">
            <a:extLst>
              <a:ext uri="{FF2B5EF4-FFF2-40B4-BE49-F238E27FC236}">
                <a16:creationId xmlns:a16="http://schemas.microsoft.com/office/drawing/2014/main" id="{BFD099E1-C95A-0083-EB6F-B782476D9C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77434" y="2073226"/>
            <a:ext cx="1825984" cy="1369488"/>
          </a:xfrm>
          <a:prstGeom prst="rect">
            <a:avLst/>
          </a:prstGeom>
          <a:ln>
            <a:noFill/>
          </a:ln>
          <a:effectLst>
            <a:softEdge rad="112500"/>
          </a:effectLst>
        </p:spPr>
      </p:pic>
      <p:pic>
        <p:nvPicPr>
          <p:cNvPr id="71" name="図 70">
            <a:extLst>
              <a:ext uri="{FF2B5EF4-FFF2-40B4-BE49-F238E27FC236}">
                <a16:creationId xmlns:a16="http://schemas.microsoft.com/office/drawing/2014/main" id="{E9F0312B-7379-F54D-C288-45647596B33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47599" y="2088724"/>
            <a:ext cx="1825984" cy="1369488"/>
          </a:xfrm>
          <a:prstGeom prst="rect">
            <a:avLst/>
          </a:prstGeom>
          <a:ln>
            <a:noFill/>
          </a:ln>
          <a:effectLst>
            <a:softEdge rad="112500"/>
          </a:effectLst>
        </p:spPr>
      </p:pic>
      <p:pic>
        <p:nvPicPr>
          <p:cNvPr id="73" name="図 72">
            <a:extLst>
              <a:ext uri="{FF2B5EF4-FFF2-40B4-BE49-F238E27FC236}">
                <a16:creationId xmlns:a16="http://schemas.microsoft.com/office/drawing/2014/main" id="{B63B9A79-908C-DA58-BFB1-4ED5245A6E5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5419" y="2132221"/>
            <a:ext cx="1825984" cy="1295569"/>
          </a:xfrm>
          <a:prstGeom prst="rect">
            <a:avLst/>
          </a:prstGeom>
          <a:ln>
            <a:noFill/>
          </a:ln>
          <a:effectLst>
            <a:softEdge rad="112500"/>
          </a:effectLst>
        </p:spPr>
      </p:pic>
      <p:sp>
        <p:nvSpPr>
          <p:cNvPr id="21" name="四角形: 角を丸くする 20">
            <a:extLst>
              <a:ext uri="{FF2B5EF4-FFF2-40B4-BE49-F238E27FC236}">
                <a16:creationId xmlns:a16="http://schemas.microsoft.com/office/drawing/2014/main" id="{B5E40B90-2CB9-4BDE-581C-B7565BF877A3}"/>
              </a:ext>
            </a:extLst>
          </p:cNvPr>
          <p:cNvSpPr/>
          <p:nvPr/>
        </p:nvSpPr>
        <p:spPr>
          <a:xfrm>
            <a:off x="737446" y="1729446"/>
            <a:ext cx="4872955" cy="437190"/>
          </a:xfrm>
          <a:prstGeom prst="roundRect">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HGP創英角ﾎﾟｯﾌﾟ体" panose="040B0A00000000000000" pitchFamily="50" charset="-128"/>
                <a:ea typeface="HGP創英角ﾎﾟｯﾌﾟ体" panose="040B0A00000000000000" pitchFamily="50" charset="-128"/>
              </a:rPr>
              <a:t>泉龍寺にて七福神見学と参拝に行ってきました</a:t>
            </a:r>
          </a:p>
        </p:txBody>
      </p:sp>
      <p:sp>
        <p:nvSpPr>
          <p:cNvPr id="69" name="正方形/長方形 68">
            <a:extLst>
              <a:ext uri="{FF2B5EF4-FFF2-40B4-BE49-F238E27FC236}">
                <a16:creationId xmlns:a16="http://schemas.microsoft.com/office/drawing/2014/main" id="{45C0688B-8083-F6A5-4A88-391E10C9D648}"/>
              </a:ext>
            </a:extLst>
          </p:cNvPr>
          <p:cNvSpPr/>
          <p:nvPr/>
        </p:nvSpPr>
        <p:spPr>
          <a:xfrm flipH="1">
            <a:off x="85289" y="5829718"/>
            <a:ext cx="6509782" cy="230714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図 74">
            <a:extLst>
              <a:ext uri="{FF2B5EF4-FFF2-40B4-BE49-F238E27FC236}">
                <a16:creationId xmlns:a16="http://schemas.microsoft.com/office/drawing/2014/main" id="{7CA4C62C-3562-855A-D381-56690165A2B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78503" y="7052771"/>
            <a:ext cx="1390875" cy="1043156"/>
          </a:xfrm>
          <a:prstGeom prst="rect">
            <a:avLst/>
          </a:prstGeom>
          <a:ln>
            <a:noFill/>
          </a:ln>
          <a:effectLst>
            <a:softEdge rad="112500"/>
          </a:effectLst>
        </p:spPr>
      </p:pic>
      <p:pic>
        <p:nvPicPr>
          <p:cNvPr id="80" name="図 79">
            <a:extLst>
              <a:ext uri="{FF2B5EF4-FFF2-40B4-BE49-F238E27FC236}">
                <a16:creationId xmlns:a16="http://schemas.microsoft.com/office/drawing/2014/main" id="{F5C6C2DC-963A-B153-D616-F6D430EA089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74678" y="6112043"/>
            <a:ext cx="1359994" cy="1019996"/>
          </a:xfrm>
          <a:prstGeom prst="rect">
            <a:avLst/>
          </a:prstGeom>
          <a:ln>
            <a:noFill/>
          </a:ln>
          <a:effectLst>
            <a:softEdge rad="112500"/>
          </a:effectLst>
        </p:spPr>
      </p:pic>
      <p:pic>
        <p:nvPicPr>
          <p:cNvPr id="82" name="図 81">
            <a:extLst>
              <a:ext uri="{FF2B5EF4-FFF2-40B4-BE49-F238E27FC236}">
                <a16:creationId xmlns:a16="http://schemas.microsoft.com/office/drawing/2014/main" id="{11FDA92E-558D-F58C-8022-4F90496E0AA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77362" y="5981334"/>
            <a:ext cx="1362716" cy="1022037"/>
          </a:xfrm>
          <a:prstGeom prst="rect">
            <a:avLst/>
          </a:prstGeom>
          <a:ln>
            <a:noFill/>
          </a:ln>
          <a:effectLst>
            <a:softEdge rad="112500"/>
          </a:effectLst>
        </p:spPr>
      </p:pic>
      <p:pic>
        <p:nvPicPr>
          <p:cNvPr id="84" name="図 83">
            <a:extLst>
              <a:ext uri="{FF2B5EF4-FFF2-40B4-BE49-F238E27FC236}">
                <a16:creationId xmlns:a16="http://schemas.microsoft.com/office/drawing/2014/main" id="{6F7F25F5-438C-06BA-5B0B-0A7799D2DA5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41863" y="7079560"/>
            <a:ext cx="1410192" cy="1043155"/>
          </a:xfrm>
          <a:prstGeom prst="rect">
            <a:avLst/>
          </a:prstGeom>
          <a:ln>
            <a:noFill/>
          </a:ln>
          <a:effectLst>
            <a:softEdge rad="112500"/>
          </a:effectLst>
        </p:spPr>
      </p:pic>
      <p:pic>
        <p:nvPicPr>
          <p:cNvPr id="86" name="図 85">
            <a:extLst>
              <a:ext uri="{FF2B5EF4-FFF2-40B4-BE49-F238E27FC236}">
                <a16:creationId xmlns:a16="http://schemas.microsoft.com/office/drawing/2014/main" id="{AB57F979-8C08-3960-A56D-922168AED40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35469" y="5997677"/>
            <a:ext cx="1359994" cy="1019995"/>
          </a:xfrm>
          <a:prstGeom prst="rect">
            <a:avLst/>
          </a:prstGeom>
          <a:ln>
            <a:noFill/>
          </a:ln>
          <a:effectLst>
            <a:softEdge rad="112500"/>
          </a:effectLst>
        </p:spPr>
      </p:pic>
      <p:pic>
        <p:nvPicPr>
          <p:cNvPr id="88" name="図 87">
            <a:extLst>
              <a:ext uri="{FF2B5EF4-FFF2-40B4-BE49-F238E27FC236}">
                <a16:creationId xmlns:a16="http://schemas.microsoft.com/office/drawing/2014/main" id="{90497925-6851-565A-988F-75F0059B360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74008" y="7079560"/>
            <a:ext cx="1413064" cy="984300"/>
          </a:xfrm>
          <a:prstGeom prst="rect">
            <a:avLst/>
          </a:prstGeom>
          <a:ln>
            <a:noFill/>
          </a:ln>
          <a:effectLst>
            <a:softEdge rad="112500"/>
          </a:effectLst>
        </p:spPr>
      </p:pic>
      <p:sp>
        <p:nvSpPr>
          <p:cNvPr id="43" name="正方形/長方形 42">
            <a:extLst>
              <a:ext uri="{FF2B5EF4-FFF2-40B4-BE49-F238E27FC236}">
                <a16:creationId xmlns:a16="http://schemas.microsoft.com/office/drawing/2014/main" id="{70F5D1EC-7378-E736-4F9E-D1D8118016B8}"/>
              </a:ext>
            </a:extLst>
          </p:cNvPr>
          <p:cNvSpPr/>
          <p:nvPr/>
        </p:nvSpPr>
        <p:spPr>
          <a:xfrm>
            <a:off x="5695744" y="5922667"/>
            <a:ext cx="807674" cy="9480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2" name="Picture 8" descr="消火訓練・防災訓練のイラスト | かわいいフリー素材集 いらすとや">
            <a:extLst>
              <a:ext uri="{FF2B5EF4-FFF2-40B4-BE49-F238E27FC236}">
                <a16:creationId xmlns:a16="http://schemas.microsoft.com/office/drawing/2014/main" id="{94C3C81C-C321-E1F1-371A-890271792D7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87995" y="5975514"/>
            <a:ext cx="657006" cy="843407"/>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a:extLst>
              <a:ext uri="{FF2B5EF4-FFF2-40B4-BE49-F238E27FC236}">
                <a16:creationId xmlns:a16="http://schemas.microsoft.com/office/drawing/2014/main" id="{65C5DC5F-94DF-EBC7-D204-DB8F8C1F3826}"/>
              </a:ext>
            </a:extLst>
          </p:cNvPr>
          <p:cNvSpPr/>
          <p:nvPr/>
        </p:nvSpPr>
        <p:spPr>
          <a:xfrm>
            <a:off x="113900" y="5975514"/>
            <a:ext cx="713670" cy="809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a:extLst>
              <a:ext uri="{FF2B5EF4-FFF2-40B4-BE49-F238E27FC236}">
                <a16:creationId xmlns:a16="http://schemas.microsoft.com/office/drawing/2014/main" id="{C070FFEF-E978-D90B-9EE9-4B55FF9230F6}"/>
              </a:ext>
            </a:extLst>
          </p:cNvPr>
          <p:cNvSpPr/>
          <p:nvPr/>
        </p:nvSpPr>
        <p:spPr>
          <a:xfrm>
            <a:off x="136169" y="7169449"/>
            <a:ext cx="713670" cy="809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85D40823-0BE0-31C8-7E4E-4A2460AA64E4}"/>
              </a:ext>
            </a:extLst>
          </p:cNvPr>
          <p:cNvSpPr/>
          <p:nvPr/>
        </p:nvSpPr>
        <p:spPr>
          <a:xfrm>
            <a:off x="5730973" y="7010965"/>
            <a:ext cx="807674" cy="9480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4" name="Picture 10" descr="消火練習イラスト｜無料イラスト・フリー素材なら「イラストAC」">
            <a:extLst>
              <a:ext uri="{FF2B5EF4-FFF2-40B4-BE49-F238E27FC236}">
                <a16:creationId xmlns:a16="http://schemas.microsoft.com/office/drawing/2014/main" id="{B1344F5F-60C8-6327-EF55-2C036531DFC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54372" y="7069159"/>
            <a:ext cx="733466" cy="8660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消防訓練実施マニュアル｜海老名市公式ウェブサイト">
            <a:extLst>
              <a:ext uri="{FF2B5EF4-FFF2-40B4-BE49-F238E27FC236}">
                <a16:creationId xmlns:a16="http://schemas.microsoft.com/office/drawing/2014/main" id="{D6BA21C7-0AC6-0540-B3AD-6ECA9DC4902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4344" y="6057009"/>
            <a:ext cx="661042" cy="66431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6" descr="防災訓練のイラスト | 無料のフリー素材 イラストエイト">
            <a:extLst>
              <a:ext uri="{FF2B5EF4-FFF2-40B4-BE49-F238E27FC236}">
                <a16:creationId xmlns:a16="http://schemas.microsoft.com/office/drawing/2014/main" id="{DC012478-4C28-CE72-83A2-D39B65B6AB8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3033" y="7222510"/>
            <a:ext cx="762262" cy="734775"/>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a:extLst>
              <a:ext uri="{FF2B5EF4-FFF2-40B4-BE49-F238E27FC236}">
                <a16:creationId xmlns:a16="http://schemas.microsoft.com/office/drawing/2014/main" id="{FE7F530D-24C1-71DD-3AA0-F9932E94610D}"/>
              </a:ext>
            </a:extLst>
          </p:cNvPr>
          <p:cNvSpPr/>
          <p:nvPr/>
        </p:nvSpPr>
        <p:spPr>
          <a:xfrm>
            <a:off x="248553" y="8198017"/>
            <a:ext cx="2433937" cy="14872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5" name="図 94">
            <a:extLst>
              <a:ext uri="{FF2B5EF4-FFF2-40B4-BE49-F238E27FC236}">
                <a16:creationId xmlns:a16="http://schemas.microsoft.com/office/drawing/2014/main" id="{4C5EB1F2-8E86-28B0-871C-7FDC55B3BFB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48553" y="8289248"/>
            <a:ext cx="2425764" cy="1487248"/>
          </a:xfrm>
          <a:prstGeom prst="rect">
            <a:avLst/>
          </a:prstGeom>
          <a:ln>
            <a:noFill/>
          </a:ln>
          <a:effectLst>
            <a:softEdge rad="112500"/>
          </a:effectLst>
        </p:spPr>
      </p:pic>
      <p:sp>
        <p:nvSpPr>
          <p:cNvPr id="59" name="四角形: 角を丸くする 58">
            <a:extLst>
              <a:ext uri="{FF2B5EF4-FFF2-40B4-BE49-F238E27FC236}">
                <a16:creationId xmlns:a16="http://schemas.microsoft.com/office/drawing/2014/main" id="{2F8A4ED6-BF64-68D3-2150-05443142034C}"/>
              </a:ext>
            </a:extLst>
          </p:cNvPr>
          <p:cNvSpPr/>
          <p:nvPr/>
        </p:nvSpPr>
        <p:spPr>
          <a:xfrm>
            <a:off x="1620843" y="5809338"/>
            <a:ext cx="2959648" cy="329474"/>
          </a:xfrm>
          <a:prstGeom prst="roundRect">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HGP創英角ﾎﾟｯﾌﾟ体" panose="040B0A00000000000000" pitchFamily="50" charset="-128"/>
                <a:ea typeface="HGP創英角ﾎﾟｯﾌﾟ体" panose="040B0A00000000000000" pitchFamily="50" charset="-128"/>
              </a:rPr>
              <a:t>消防訓練を開催しました</a:t>
            </a:r>
          </a:p>
        </p:txBody>
      </p:sp>
      <p:sp>
        <p:nvSpPr>
          <p:cNvPr id="48" name="四角形: 角を丸くする 47">
            <a:extLst>
              <a:ext uri="{FF2B5EF4-FFF2-40B4-BE49-F238E27FC236}">
                <a16:creationId xmlns:a16="http://schemas.microsoft.com/office/drawing/2014/main" id="{EF77822E-2EBC-5EFF-DB36-18170568D87F}"/>
              </a:ext>
            </a:extLst>
          </p:cNvPr>
          <p:cNvSpPr/>
          <p:nvPr/>
        </p:nvSpPr>
        <p:spPr>
          <a:xfrm>
            <a:off x="179380" y="7956946"/>
            <a:ext cx="2635867" cy="421730"/>
          </a:xfrm>
          <a:prstGeom prst="roundRect">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HGP創英角ﾎﾟｯﾌﾟ体" panose="040B0A00000000000000" pitchFamily="50" charset="-128"/>
                <a:ea typeface="HGP創英角ﾎﾟｯﾌﾟ体" panose="040B0A00000000000000" pitchFamily="50" charset="-128"/>
              </a:rPr>
              <a:t>～５月誕生日のお客様～</a:t>
            </a:r>
            <a:endParaRPr kumimoji="1" lang="ja-JP" altLang="en-US" sz="1600" b="1"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98" name="図 97">
            <a:extLst>
              <a:ext uri="{FF2B5EF4-FFF2-40B4-BE49-F238E27FC236}">
                <a16:creationId xmlns:a16="http://schemas.microsoft.com/office/drawing/2014/main" id="{B5F4FF35-57F6-555E-FFD8-6969C0E56C5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584919" y="8252320"/>
            <a:ext cx="1897490" cy="1423117"/>
          </a:xfrm>
          <a:prstGeom prst="rect">
            <a:avLst/>
          </a:prstGeom>
          <a:ln>
            <a:noFill/>
          </a:ln>
          <a:effectLst>
            <a:softEdge rad="112500"/>
          </a:effectLst>
        </p:spPr>
      </p:pic>
      <p:sp>
        <p:nvSpPr>
          <p:cNvPr id="96" name="四角形: 角を丸くする 95">
            <a:extLst>
              <a:ext uri="{FF2B5EF4-FFF2-40B4-BE49-F238E27FC236}">
                <a16:creationId xmlns:a16="http://schemas.microsoft.com/office/drawing/2014/main" id="{035FA07B-F9C5-A862-92AD-186B15451229}"/>
              </a:ext>
            </a:extLst>
          </p:cNvPr>
          <p:cNvSpPr/>
          <p:nvPr/>
        </p:nvSpPr>
        <p:spPr>
          <a:xfrm>
            <a:off x="4319156" y="7962313"/>
            <a:ext cx="2237227" cy="421730"/>
          </a:xfrm>
          <a:prstGeom prst="roundRect">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HGP創英角ﾎﾟｯﾌﾟ体" panose="040B0A00000000000000" pitchFamily="50" charset="-128"/>
                <a:ea typeface="HGP創英角ﾎﾟｯﾌﾟ体" panose="040B0A00000000000000" pitchFamily="50" charset="-128"/>
              </a:rPr>
              <a:t>～母の日の作品～</a:t>
            </a:r>
            <a:endParaRPr kumimoji="1" lang="ja-JP" altLang="en-US" sz="1600" b="1"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34" name="Picture 2" descr="5月 | フリーイラスト素材集〔イラストミント〕">
            <a:extLst>
              <a:ext uri="{FF2B5EF4-FFF2-40B4-BE49-F238E27FC236}">
                <a16:creationId xmlns:a16="http://schemas.microsoft.com/office/drawing/2014/main" id="{DD619EEB-E91C-464C-6B8D-2F4F31F6C7F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75003" y="8109585"/>
            <a:ext cx="1878599" cy="170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2026/6/26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18586</TotalTime>
  <Words>103</Words>
  <Application>Microsoft Office PowerPoint</Application>
  <PresentationFormat>ワイド画面</PresentationFormat>
  <Paragraphs>8</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HGPｺﾞｼｯｸE</vt:lpstr>
      <vt:lpstr>HGP創英角ﾎﾟｯﾌﾟ体</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1294</cp:revision>
  <cp:lastPrinted>2026-05-01T05:23:47Z</cp:lastPrinted>
  <dcterms:created xsi:type="dcterms:W3CDTF">2014-05-28T11:26:15Z</dcterms:created>
  <dcterms:modified xsi:type="dcterms:W3CDTF">2026-06-26T08:33:37Z</dcterms:modified>
</cp:coreProperties>
</file>