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9800"/>
    <a:srgbClr val="C88800"/>
    <a:srgbClr val="7CEB99"/>
    <a:srgbClr val="DE10C1"/>
    <a:srgbClr val="009EDE"/>
    <a:srgbClr val="F6C3FF"/>
    <a:srgbClr val="004F88"/>
    <a:srgbClr val="A3DBFF"/>
    <a:srgbClr val="A20000"/>
    <a:srgbClr val="C18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p:scale>
          <a:sx n="50" d="100"/>
          <a:sy n="50" d="100"/>
        </p:scale>
        <p:origin x="62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56" cy="495208"/>
          </a:xfrm>
          <a:prstGeom prst="rect">
            <a:avLst/>
          </a:prstGeom>
        </p:spPr>
        <p:txBody>
          <a:bodyPr vert="horz" lIns="90743" tIns="45371" rIns="90743" bIns="453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834" y="1"/>
            <a:ext cx="2919356" cy="495208"/>
          </a:xfrm>
          <a:prstGeom prst="rect">
            <a:avLst/>
          </a:prstGeom>
        </p:spPr>
        <p:txBody>
          <a:bodyPr vert="horz" lIns="90743" tIns="45371" rIns="90743" bIns="45371" rtlCol="0"/>
          <a:lstStyle>
            <a:lvl1pPr algn="r">
              <a:defRPr sz="1200"/>
            </a:lvl1pPr>
          </a:lstStyle>
          <a:p>
            <a:fld id="{CFBFFCA7-880D-4E5A-B963-C34B37AB8385}" type="datetimeFigureOut">
              <a:rPr kumimoji="1" lang="ja-JP" altLang="en-US" smtClean="0"/>
              <a:t>2026/4/3</a:t>
            </a:fld>
            <a:endParaRPr kumimoji="1" lang="ja-JP" altLang="en-US"/>
          </a:p>
        </p:txBody>
      </p:sp>
      <p:sp>
        <p:nvSpPr>
          <p:cNvPr id="6" name="フッター プレースホルダー 5"/>
          <p:cNvSpPr>
            <a:spLocks noGrp="1"/>
          </p:cNvSpPr>
          <p:nvPr>
            <p:ph type="ftr" sz="quarter" idx="4"/>
          </p:nvPr>
        </p:nvSpPr>
        <p:spPr>
          <a:xfrm>
            <a:off x="0" y="9371105"/>
            <a:ext cx="2919356" cy="495208"/>
          </a:xfrm>
          <a:prstGeom prst="rect">
            <a:avLst/>
          </a:prstGeom>
        </p:spPr>
        <p:txBody>
          <a:bodyPr vert="horz" lIns="90743" tIns="45371" rIns="90743" bIns="453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834" y="9371105"/>
            <a:ext cx="2919356" cy="495208"/>
          </a:xfrm>
          <a:prstGeom prst="rect">
            <a:avLst/>
          </a:prstGeom>
        </p:spPr>
        <p:txBody>
          <a:bodyPr vert="horz" lIns="90743" tIns="45371" rIns="90743" bIns="45371" rtlCol="0" anchor="b"/>
          <a:lstStyle>
            <a:lvl1pPr algn="r">
              <a:defRPr sz="1200"/>
            </a:lvl1pPr>
          </a:lstStyle>
          <a:p>
            <a:fld id="{AEF985A6-ACDC-4D12-818E-83731EBF4868}" type="slidenum">
              <a:rPr kumimoji="1" lang="ja-JP" altLang="en-US" smtClean="0"/>
              <a:t>‹#›</a:t>
            </a:fld>
            <a:endParaRPr kumimoji="1" lang="ja-JP" altLang="en-US"/>
          </a:p>
        </p:txBody>
      </p:sp>
    </p:spTree>
    <p:extLst>
      <p:ext uri="{BB962C8B-B14F-4D97-AF65-F5344CB8AC3E}">
        <p14:creationId xmlns:p14="http://schemas.microsoft.com/office/powerpoint/2010/main" val="1059036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gahag.net/003374-construction-set-frame/" TargetMode="External"/><Relationship Id="rId13" Type="http://schemas.openxmlformats.org/officeDocument/2006/relationships/image" Target="../media/image9.jpeg"/><Relationship Id="rId18" Type="http://schemas.openxmlformats.org/officeDocument/2006/relationships/image" Target="../media/image14.jpeg"/><Relationship Id="rId26" Type="http://schemas.openxmlformats.org/officeDocument/2006/relationships/image" Target="../media/image22.png"/><Relationship Id="rId3" Type="http://schemas.openxmlformats.org/officeDocument/2006/relationships/image" Target="../media/image1.jpeg"/><Relationship Id="rId21" Type="http://schemas.openxmlformats.org/officeDocument/2006/relationships/image" Target="../media/image17.jpeg"/><Relationship Id="rId7" Type="http://schemas.openxmlformats.org/officeDocument/2006/relationships/image" Target="../media/image4.png"/><Relationship Id="rId12" Type="http://schemas.openxmlformats.org/officeDocument/2006/relationships/image" Target="../media/image8.jpe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slide" Target="../slides/slide1.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notesMaster" Target="../notesMasters/notesMaster1.xml"/><Relationship Id="rId6" Type="http://schemas.openxmlformats.org/officeDocument/2006/relationships/image" Target="../media/image3.png"/><Relationship Id="rId11" Type="http://schemas.openxmlformats.org/officeDocument/2006/relationships/image" Target="../media/image7.jpeg"/><Relationship Id="rId24" Type="http://schemas.openxmlformats.org/officeDocument/2006/relationships/image" Target="../media/image20.png"/><Relationship Id="rId5" Type="http://schemas.openxmlformats.org/officeDocument/2006/relationships/hyperlink" Target="https://gahag.net/008631-dots-frame/" TargetMode="External"/><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image" Target="../media/image10.jpeg"/><Relationship Id="rId22" Type="http://schemas.openxmlformats.org/officeDocument/2006/relationships/image" Target="../media/image18.jpeg"/></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ext Box 24"/>
          <p:cNvSpPr txBox="1">
            <a:spLocks noChangeArrowheads="1"/>
          </p:cNvSpPr>
          <p:nvPr/>
        </p:nvSpPr>
        <p:spPr bwMode="auto">
          <a:xfrm>
            <a:off x="230357" y="138166"/>
            <a:ext cx="525294"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2" tIns="18149"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900" dirty="0">
              <a:solidFill>
                <a:srgbClr val="000000"/>
              </a:solidFill>
              <a:latin typeface="ＭＳ Ｐ明朝"/>
              <a:ea typeface="ＭＳ Ｐ明朝"/>
            </a:endParaRPr>
          </a:p>
        </p:txBody>
      </p:sp>
      <p:sp>
        <p:nvSpPr>
          <p:cNvPr id="52" name="Rectangle 53"/>
          <p:cNvSpPr>
            <a:spLocks noChangeArrowheads="1"/>
          </p:cNvSpPr>
          <p:nvPr/>
        </p:nvSpPr>
        <p:spPr bwMode="auto">
          <a:xfrm>
            <a:off x="87523" y="116661"/>
            <a:ext cx="6520922" cy="9643640"/>
          </a:xfrm>
          <a:prstGeom prst="rect">
            <a:avLst/>
          </a:prstGeom>
          <a:noFill/>
          <a:ln w="317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43" tIns="45371" rIns="90743" bIns="45371"/>
          <a:lstStyle/>
          <a:p>
            <a:endParaRPr lang="ja-JP" altLang="en-US"/>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978" y="2461095"/>
            <a:ext cx="46862" cy="45719"/>
          </a:xfrm>
          <a:prstGeom prst="rect">
            <a:avLst/>
          </a:prstGeom>
        </p:spPr>
      </p:pic>
      <p:sp>
        <p:nvSpPr>
          <p:cNvPr id="3" name="AutoShape 2" descr="「誕生日 イラスト」の画像検索結果">
            <a:extLst>
              <a:ext uri="{FF2B5EF4-FFF2-40B4-BE49-F238E27FC236}">
                <a16:creationId xmlns:a16="http://schemas.microsoft.com/office/drawing/2014/main" id="{DC6B0195-37A4-4E40-9D6E-7C4495050C1C}"/>
              </a:ext>
            </a:extLst>
          </p:cNvPr>
          <p:cNvSpPr>
            <a:spLocks noChangeAspect="1" noChangeArrowheads="1"/>
          </p:cNvSpPr>
          <p:nvPr/>
        </p:nvSpPr>
        <p:spPr bwMode="auto">
          <a:xfrm>
            <a:off x="3214689" y="4779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4" name="AutoShape 4" descr="「誕生日 イラスト」の画像検索結果">
            <a:extLst>
              <a:ext uri="{FF2B5EF4-FFF2-40B4-BE49-F238E27FC236}">
                <a16:creationId xmlns:a16="http://schemas.microsoft.com/office/drawing/2014/main" id="{FDDC6D00-2FEC-4C9C-8534-BAF18699BD53}"/>
              </a:ext>
            </a:extLst>
          </p:cNvPr>
          <p:cNvSpPr>
            <a:spLocks noChangeAspect="1" noChangeArrowheads="1"/>
          </p:cNvSpPr>
          <p:nvPr/>
        </p:nvSpPr>
        <p:spPr bwMode="auto">
          <a:xfrm>
            <a:off x="3547569" y="55513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31" name="楕円 30">
            <a:extLst>
              <a:ext uri="{FF2B5EF4-FFF2-40B4-BE49-F238E27FC236}">
                <a16:creationId xmlns:a16="http://schemas.microsoft.com/office/drawing/2014/main" id="{1B3A2290-F359-EB80-71D4-69EC19C25073}"/>
              </a:ext>
            </a:extLst>
          </p:cNvPr>
          <p:cNvSpPr/>
          <p:nvPr/>
        </p:nvSpPr>
        <p:spPr>
          <a:xfrm>
            <a:off x="3728858" y="4397018"/>
            <a:ext cx="103490" cy="71877"/>
          </a:xfrm>
          <a:prstGeom prst="ellipse">
            <a:avLst/>
          </a:prstGeom>
          <a:solidFill>
            <a:srgbClr val="FEF6F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15" name="正方形/長方形 14">
            <a:extLst>
              <a:ext uri="{FF2B5EF4-FFF2-40B4-BE49-F238E27FC236}">
                <a16:creationId xmlns:a16="http://schemas.microsoft.com/office/drawing/2014/main" id="{FE27E351-CDB3-9B53-716F-D470C952FBCB}"/>
              </a:ext>
            </a:extLst>
          </p:cNvPr>
          <p:cNvSpPr/>
          <p:nvPr/>
        </p:nvSpPr>
        <p:spPr>
          <a:xfrm>
            <a:off x="86407" y="116660"/>
            <a:ext cx="6520921" cy="1362367"/>
          </a:xfrm>
          <a:prstGeom prst="rect">
            <a:avLst/>
          </a:prstGeom>
          <a:solidFill>
            <a:srgbClr val="F6C3FF"/>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sz="3200" dirty="0">
              <a:ln w="0"/>
              <a:solidFill>
                <a:schemeClr val="bg1"/>
              </a:solidFill>
              <a:effectLst>
                <a:outerShdw blurRad="38100" dist="19050" dir="2700000" algn="tl" rotWithShape="0">
                  <a:schemeClr val="dk1">
                    <a:alpha val="40000"/>
                  </a:schemeClr>
                </a:outerShdw>
              </a:effectLst>
              <a:highlight>
                <a:srgbClr val="000080"/>
              </a:highlight>
              <a:latin typeface="HGPｺﾞｼｯｸE" panose="020B0900000000000000" pitchFamily="50" charset="-128"/>
              <a:ea typeface="HGPｺﾞｼｯｸE" panose="020B0900000000000000" pitchFamily="50" charset="-128"/>
            </a:endParaRPr>
          </a:p>
        </p:txBody>
      </p:sp>
      <p:sp>
        <p:nvSpPr>
          <p:cNvPr id="55" name="AutoShape 14">
            <a:extLst>
              <a:ext uri="{FF2B5EF4-FFF2-40B4-BE49-F238E27FC236}">
                <a16:creationId xmlns:a16="http://schemas.microsoft.com/office/drawing/2014/main" id="{4BD157B8-88AA-352B-BA6E-41FADA1D70EE}"/>
              </a:ext>
            </a:extLst>
          </p:cNvPr>
          <p:cNvSpPr>
            <a:spLocks noChangeAspect="1" noChangeArrowheads="1"/>
          </p:cNvSpPr>
          <p:nvPr/>
        </p:nvSpPr>
        <p:spPr bwMode="auto">
          <a:xfrm>
            <a:off x="3367088" y="4932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12"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B99546-2C44-5E41-4E08-282302AD7252}"/>
              </a:ext>
            </a:extLst>
          </p:cNvPr>
          <p:cNvSpPr>
            <a:spLocks noChangeAspect="1" noChangeArrowheads="1"/>
          </p:cNvSpPr>
          <p:nvPr/>
        </p:nvSpPr>
        <p:spPr bwMode="auto">
          <a:xfrm>
            <a:off x="3519488" y="5084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4"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3D30CD-8338-1792-4B43-4D1610976B95}"/>
              </a:ext>
            </a:extLst>
          </p:cNvPr>
          <p:cNvSpPr>
            <a:spLocks noChangeAspect="1" noChangeArrowheads="1"/>
          </p:cNvSpPr>
          <p:nvPr/>
        </p:nvSpPr>
        <p:spPr bwMode="auto">
          <a:xfrm>
            <a:off x="3671888" y="5237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6" descr="도토리 만화 그림과 다람쥐, 만화, 다람쥐, 도토리 만화 동물 그림과 다람쥐 PNG 일러스트 및 이미지 에 대한 무료 다운로드 -  Pngtree">
            <a:extLst>
              <a:ext uri="{FF2B5EF4-FFF2-40B4-BE49-F238E27FC236}">
                <a16:creationId xmlns:a16="http://schemas.microsoft.com/office/drawing/2014/main" id="{9AAB1F69-8A88-41AC-AD3F-435E5DD104AE}"/>
              </a:ext>
            </a:extLst>
          </p:cNvPr>
          <p:cNvSpPr>
            <a:spLocks noChangeAspect="1" noChangeArrowheads="1"/>
          </p:cNvSpPr>
          <p:nvPr/>
        </p:nvSpPr>
        <p:spPr bwMode="auto">
          <a:xfrm>
            <a:off x="3824288" y="5389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正方形/長方形 4">
            <a:extLst>
              <a:ext uri="{FF2B5EF4-FFF2-40B4-BE49-F238E27FC236}">
                <a16:creationId xmlns:a16="http://schemas.microsoft.com/office/drawing/2014/main" id="{CB5C520A-79FC-DBEF-088B-E2C5FF76BE8E}"/>
              </a:ext>
            </a:extLst>
          </p:cNvPr>
          <p:cNvSpPr/>
          <p:nvPr/>
        </p:nvSpPr>
        <p:spPr>
          <a:xfrm>
            <a:off x="101916" y="5570374"/>
            <a:ext cx="6513156" cy="4207106"/>
          </a:xfrm>
          <a:prstGeom prst="rect">
            <a:avLst/>
          </a:prstGeom>
          <a:solidFill>
            <a:srgbClr val="7CEB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1D37994-F25C-7B01-7ED2-841FB726B6CA}"/>
              </a:ext>
            </a:extLst>
          </p:cNvPr>
          <p:cNvSpPr/>
          <p:nvPr/>
        </p:nvSpPr>
        <p:spPr>
          <a:xfrm>
            <a:off x="78664" y="1093694"/>
            <a:ext cx="6537524" cy="823938"/>
          </a:xfrm>
          <a:prstGeom prst="rect">
            <a:avLst/>
          </a:prstGeom>
          <a:solidFill>
            <a:srgbClr val="F6C3FF"/>
          </a:solidFill>
          <a:ln>
            <a:solidFill>
              <a:srgbClr val="DE10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98F5BC16-7183-7031-4088-2530397D47B2}"/>
              </a:ext>
            </a:extLst>
          </p:cNvPr>
          <p:cNvSpPr/>
          <p:nvPr/>
        </p:nvSpPr>
        <p:spPr>
          <a:xfrm>
            <a:off x="101916" y="1173894"/>
            <a:ext cx="6504314" cy="7849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t>春風に</a:t>
            </a:r>
            <a:endParaRPr lang="ja-JP" altLang="en-US" dirty="0">
              <a:solidFill>
                <a:schemeClr val="tx1"/>
              </a:solidFill>
            </a:endParaRPr>
          </a:p>
        </p:txBody>
      </p:sp>
      <p:pic>
        <p:nvPicPr>
          <p:cNvPr id="20" name="図 19">
            <a:extLst>
              <a:ext uri="{FF2B5EF4-FFF2-40B4-BE49-F238E27FC236}">
                <a16:creationId xmlns:a16="http://schemas.microsoft.com/office/drawing/2014/main" id="{F697E684-941A-6F5F-F271-E2B98DBF680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8415" y="165281"/>
            <a:ext cx="6510941" cy="991434"/>
          </a:xfrm>
          <a:prstGeom prst="rect">
            <a:avLst/>
          </a:prstGeom>
        </p:spPr>
      </p:pic>
      <p:sp>
        <p:nvSpPr>
          <p:cNvPr id="14" name="スクロール: 横 13">
            <a:extLst>
              <a:ext uri="{FF2B5EF4-FFF2-40B4-BE49-F238E27FC236}">
                <a16:creationId xmlns:a16="http://schemas.microsoft.com/office/drawing/2014/main" id="{C044AC48-8EC7-30B4-AC1E-18EDFA425884}"/>
              </a:ext>
            </a:extLst>
          </p:cNvPr>
          <p:cNvSpPr/>
          <p:nvPr/>
        </p:nvSpPr>
        <p:spPr>
          <a:xfrm>
            <a:off x="211803" y="98204"/>
            <a:ext cx="6321558" cy="1033272"/>
          </a:xfrm>
          <a:prstGeom prst="horizontalScroll">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HGP創英角ｺﾞｼｯｸUB" panose="020B0900000000000000" pitchFamily="50" charset="-128"/>
                <a:ea typeface="HGP創英角ｺﾞｼｯｸUB" panose="020B0900000000000000" pitchFamily="50" charset="-128"/>
              </a:rPr>
              <a:t>座間デイサービス小松原新聞</a:t>
            </a:r>
            <a:r>
              <a:rPr lang="en-US" altLang="ja-JP" sz="2400" b="1" dirty="0">
                <a:latin typeface="HGP創英角ｺﾞｼｯｸUB" panose="020B0900000000000000" pitchFamily="50" charset="-128"/>
                <a:ea typeface="HGP創英角ｺﾞｼｯｸUB" panose="020B0900000000000000" pitchFamily="50" charset="-128"/>
              </a:rPr>
              <a:t>4</a:t>
            </a:r>
            <a:r>
              <a:rPr kumimoji="1" lang="ja-JP" altLang="en-US" sz="2400" b="1" dirty="0">
                <a:latin typeface="HGP創英角ｺﾞｼｯｸUB" panose="020B0900000000000000" pitchFamily="50" charset="-128"/>
                <a:ea typeface="HGP創英角ｺﾞｼｯｸUB" panose="020B0900000000000000" pitchFamily="50" charset="-128"/>
              </a:rPr>
              <a:t>月号</a:t>
            </a:r>
          </a:p>
        </p:txBody>
      </p:sp>
      <p:sp>
        <p:nvSpPr>
          <p:cNvPr id="8" name="テキスト ボックス 7">
            <a:extLst>
              <a:ext uri="{FF2B5EF4-FFF2-40B4-BE49-F238E27FC236}">
                <a16:creationId xmlns:a16="http://schemas.microsoft.com/office/drawing/2014/main" id="{1CDE367F-4B72-D7B4-F5C9-F3C3BBBF4C9B}"/>
              </a:ext>
            </a:extLst>
          </p:cNvPr>
          <p:cNvSpPr txBox="1"/>
          <p:nvPr/>
        </p:nvSpPr>
        <p:spPr>
          <a:xfrm>
            <a:off x="1126869" y="1270228"/>
            <a:ext cx="5524698" cy="584757"/>
          </a:xfrm>
          <a:prstGeom prst="rect">
            <a:avLst/>
          </a:prstGeom>
          <a:noFill/>
        </p:spPr>
        <p:txBody>
          <a:bodyPr wrap="square" lIns="91422" tIns="45711" rIns="91422" bIns="45711" rtlCol="0">
            <a:spAutoFit/>
          </a:bodyPr>
          <a:lstStyle/>
          <a:p>
            <a:r>
              <a:rPr lang="ja-JP" altLang="en-US" sz="1600" b="1" dirty="0">
                <a:latin typeface="AR PハイカラＰＯＰ体H" panose="040B0900000000000000" pitchFamily="50" charset="-128"/>
                <a:ea typeface="AR PハイカラＰＯＰ体H" panose="040B0900000000000000" pitchFamily="50" charset="-128"/>
              </a:rPr>
              <a:t>今年の桜は新入生・新社会人を祝う時期に咲いてくれています。花も色とりどりの季節になりました。</a:t>
            </a:r>
            <a:endParaRPr lang="en-US" altLang="ja-JP" sz="1600" b="1" dirty="0">
              <a:latin typeface="AR PハイカラＰＯＰ体H" panose="040B0900000000000000" pitchFamily="50" charset="-128"/>
              <a:ea typeface="AR PハイカラＰＯＰ体H" panose="040B0900000000000000" pitchFamily="50" charset="-128"/>
            </a:endParaRPr>
          </a:p>
        </p:txBody>
      </p:sp>
      <p:pic>
        <p:nvPicPr>
          <p:cNvPr id="1026" name="Picture 2" descr="桜 - かわいいフリーイラスト素材集【ぴくらいく】｜商用フリー">
            <a:extLst>
              <a:ext uri="{FF2B5EF4-FFF2-40B4-BE49-F238E27FC236}">
                <a16:creationId xmlns:a16="http://schemas.microsoft.com/office/drawing/2014/main" id="{6CD2181F-FC11-28C2-310F-B8E5C9657B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496" y="1260970"/>
            <a:ext cx="668552" cy="668552"/>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0AC2DE53-D694-59A3-4884-3FEF3C77B5E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7548" y="1923786"/>
            <a:ext cx="6537524" cy="3618178"/>
          </a:xfrm>
          <a:prstGeom prst="rect">
            <a:avLst/>
          </a:prstGeom>
        </p:spPr>
      </p:pic>
      <p:pic>
        <p:nvPicPr>
          <p:cNvPr id="26" name="図 25">
            <a:extLst>
              <a:ext uri="{FF2B5EF4-FFF2-40B4-BE49-F238E27FC236}">
                <a16:creationId xmlns:a16="http://schemas.microsoft.com/office/drawing/2014/main" id="{FF58E553-F986-18DC-CE4B-D3E33ED39C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6533" y="2502563"/>
            <a:ext cx="1898197" cy="1423648"/>
          </a:xfrm>
          <a:prstGeom prst="rect">
            <a:avLst/>
          </a:prstGeom>
          <a:ln>
            <a:noFill/>
          </a:ln>
          <a:effectLst>
            <a:softEdge rad="112500"/>
          </a:effectLst>
        </p:spPr>
      </p:pic>
      <p:pic>
        <p:nvPicPr>
          <p:cNvPr id="30" name="図 29">
            <a:extLst>
              <a:ext uri="{FF2B5EF4-FFF2-40B4-BE49-F238E27FC236}">
                <a16:creationId xmlns:a16="http://schemas.microsoft.com/office/drawing/2014/main" id="{DE308DAB-A57E-D408-A0FF-F4AC258476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3652" y="2475483"/>
            <a:ext cx="1934304" cy="1450728"/>
          </a:xfrm>
          <a:prstGeom prst="rect">
            <a:avLst/>
          </a:prstGeom>
          <a:ln>
            <a:noFill/>
          </a:ln>
          <a:effectLst>
            <a:softEdge rad="112500"/>
          </a:effectLst>
        </p:spPr>
      </p:pic>
      <p:pic>
        <p:nvPicPr>
          <p:cNvPr id="38" name="図 37">
            <a:extLst>
              <a:ext uri="{FF2B5EF4-FFF2-40B4-BE49-F238E27FC236}">
                <a16:creationId xmlns:a16="http://schemas.microsoft.com/office/drawing/2014/main" id="{CF0B49E0-91BB-8DF0-7D1C-A603704A0E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51907" y="2457911"/>
            <a:ext cx="1882409" cy="1411807"/>
          </a:xfrm>
          <a:prstGeom prst="rect">
            <a:avLst/>
          </a:prstGeom>
          <a:ln>
            <a:noFill/>
          </a:ln>
          <a:effectLst>
            <a:softEdge rad="112500"/>
          </a:effectLst>
        </p:spPr>
      </p:pic>
      <p:pic>
        <p:nvPicPr>
          <p:cNvPr id="40" name="図 39">
            <a:extLst>
              <a:ext uri="{FF2B5EF4-FFF2-40B4-BE49-F238E27FC236}">
                <a16:creationId xmlns:a16="http://schemas.microsoft.com/office/drawing/2014/main" id="{14A44C75-E5F2-80DD-5219-C47DBCC6055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0531" y="4022085"/>
            <a:ext cx="1884199" cy="1413149"/>
          </a:xfrm>
          <a:prstGeom prst="rect">
            <a:avLst/>
          </a:prstGeom>
          <a:ln>
            <a:noFill/>
          </a:ln>
          <a:effectLst>
            <a:softEdge rad="112500"/>
          </a:effectLst>
        </p:spPr>
      </p:pic>
      <p:pic>
        <p:nvPicPr>
          <p:cNvPr id="43" name="図 42">
            <a:extLst>
              <a:ext uri="{FF2B5EF4-FFF2-40B4-BE49-F238E27FC236}">
                <a16:creationId xmlns:a16="http://schemas.microsoft.com/office/drawing/2014/main" id="{BC9188D1-C705-3313-A4C7-D2803A703E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08824" y="4052203"/>
            <a:ext cx="2012210" cy="1455519"/>
          </a:xfrm>
          <a:prstGeom prst="rect">
            <a:avLst/>
          </a:prstGeom>
          <a:ln>
            <a:noFill/>
          </a:ln>
          <a:effectLst>
            <a:softEdge rad="112500"/>
          </a:effectLst>
        </p:spPr>
      </p:pic>
      <p:pic>
        <p:nvPicPr>
          <p:cNvPr id="46" name="図 45">
            <a:extLst>
              <a:ext uri="{FF2B5EF4-FFF2-40B4-BE49-F238E27FC236}">
                <a16:creationId xmlns:a16="http://schemas.microsoft.com/office/drawing/2014/main" id="{84EF0392-49D2-D850-EF57-0443B845C2B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00497" y="4032940"/>
            <a:ext cx="1869726" cy="1402294"/>
          </a:xfrm>
          <a:prstGeom prst="rect">
            <a:avLst/>
          </a:prstGeom>
          <a:ln>
            <a:noFill/>
          </a:ln>
          <a:effectLst>
            <a:softEdge rad="112500"/>
          </a:effectLst>
        </p:spPr>
      </p:pic>
      <p:sp>
        <p:nvSpPr>
          <p:cNvPr id="21" name="四角形: 角を丸くする 20">
            <a:extLst>
              <a:ext uri="{FF2B5EF4-FFF2-40B4-BE49-F238E27FC236}">
                <a16:creationId xmlns:a16="http://schemas.microsoft.com/office/drawing/2014/main" id="{B5E40B90-2CB9-4BDE-581C-B7565BF877A3}"/>
              </a:ext>
            </a:extLst>
          </p:cNvPr>
          <p:cNvSpPr/>
          <p:nvPr/>
        </p:nvSpPr>
        <p:spPr>
          <a:xfrm>
            <a:off x="900990" y="1859615"/>
            <a:ext cx="4872955" cy="710501"/>
          </a:xfrm>
          <a:prstGeom prst="roundRect">
            <a:avLst/>
          </a:prstGeom>
          <a:solidFill>
            <a:srgbClr val="DE10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春の外出イベント～芹沢公園にて～</a:t>
            </a:r>
          </a:p>
        </p:txBody>
      </p:sp>
      <p:pic>
        <p:nvPicPr>
          <p:cNvPr id="22" name="Picture 4" descr="チューリップのイラスト | ゆるくてかわいい無料イラスト・アイコン素材屋「ぴよたそ」">
            <a:extLst>
              <a:ext uri="{FF2B5EF4-FFF2-40B4-BE49-F238E27FC236}">
                <a16:creationId xmlns:a16="http://schemas.microsoft.com/office/drawing/2014/main" id="{53496E47-DF8E-A2D7-5ED3-8863AF70190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87966" y="1881367"/>
            <a:ext cx="712297" cy="712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チューリップのイラスト | ゆるくてかわいい無料イラスト・アイコン素材屋「ぴよたそ」">
            <a:extLst>
              <a:ext uri="{FF2B5EF4-FFF2-40B4-BE49-F238E27FC236}">
                <a16:creationId xmlns:a16="http://schemas.microsoft.com/office/drawing/2014/main" id="{F88E9A94-4125-C650-0DBB-17D9813AC6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1872" y="1855135"/>
            <a:ext cx="712297" cy="712297"/>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a:extLst>
              <a:ext uri="{FF2B5EF4-FFF2-40B4-BE49-F238E27FC236}">
                <a16:creationId xmlns:a16="http://schemas.microsoft.com/office/drawing/2014/main" id="{65C5DC5F-94DF-EBC7-D204-DB8F8C1F3826}"/>
              </a:ext>
            </a:extLst>
          </p:cNvPr>
          <p:cNvSpPr/>
          <p:nvPr/>
        </p:nvSpPr>
        <p:spPr>
          <a:xfrm>
            <a:off x="230356" y="5712239"/>
            <a:ext cx="2568621" cy="19388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EF77822E-2EBC-5EFF-DB36-18170568D87F}"/>
              </a:ext>
            </a:extLst>
          </p:cNvPr>
          <p:cNvSpPr/>
          <p:nvPr/>
        </p:nvSpPr>
        <p:spPr>
          <a:xfrm>
            <a:off x="111708" y="5145627"/>
            <a:ext cx="2798248" cy="710501"/>
          </a:xfrm>
          <a:prstGeom prst="roundRect">
            <a:avLst/>
          </a:prstGeom>
          <a:solidFill>
            <a:srgbClr val="C88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rPr>
              <a:t>～</a:t>
            </a:r>
            <a:r>
              <a:rPr lang="en-US" altLang="ja-JP" sz="1600" b="1" dirty="0">
                <a:solidFill>
                  <a:schemeClr val="bg1"/>
                </a:solidFill>
              </a:rPr>
              <a:t>3</a:t>
            </a:r>
            <a:r>
              <a:rPr lang="ja-JP" altLang="en-US" sz="1600" b="1" dirty="0">
                <a:solidFill>
                  <a:schemeClr val="bg1"/>
                </a:solidFill>
              </a:rPr>
              <a:t>月の誕生日のお客様～</a:t>
            </a:r>
            <a:endParaRPr kumimoji="1" lang="ja-JP" altLang="en-US" sz="1600" b="1" dirty="0">
              <a:solidFill>
                <a:schemeClr val="bg1"/>
              </a:solidFill>
            </a:endParaRPr>
          </a:p>
        </p:txBody>
      </p:sp>
      <p:pic>
        <p:nvPicPr>
          <p:cNvPr id="53" name="図 52">
            <a:extLst>
              <a:ext uri="{FF2B5EF4-FFF2-40B4-BE49-F238E27FC236}">
                <a16:creationId xmlns:a16="http://schemas.microsoft.com/office/drawing/2014/main" id="{D14E1198-92E5-9364-38A1-70C79BC7CE46}"/>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a:xfrm>
            <a:off x="552040" y="5856129"/>
            <a:ext cx="2056059" cy="1722803"/>
          </a:xfrm>
          <a:prstGeom prst="rect">
            <a:avLst/>
          </a:prstGeom>
          <a:ln>
            <a:noFill/>
          </a:ln>
          <a:effectLst>
            <a:softEdge rad="112500"/>
          </a:effectLst>
        </p:spPr>
      </p:pic>
      <p:pic>
        <p:nvPicPr>
          <p:cNvPr id="70" name="Picture 6" descr="栄養・食べ物・お菓子】バースデーケーキ（誕生日ケーキ）のかわいいフリーイラスト | フタバのフリーイラスト">
            <a:extLst>
              <a:ext uri="{FF2B5EF4-FFF2-40B4-BE49-F238E27FC236}">
                <a16:creationId xmlns:a16="http://schemas.microsoft.com/office/drawing/2014/main" id="{F051581E-7BB4-831F-3F8F-A542A309BEA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34153" y="5712239"/>
            <a:ext cx="673181" cy="673181"/>
          </a:xfrm>
          <a:prstGeom prst="rect">
            <a:avLst/>
          </a:prstGeom>
          <a:noFill/>
          <a:extLst>
            <a:ext uri="{909E8E84-426E-40DD-AFC4-6F175D3DCCD1}">
              <a14:hiddenFill xmlns:a14="http://schemas.microsoft.com/office/drawing/2010/main">
                <a:solidFill>
                  <a:srgbClr val="FFFFFF"/>
                </a:solidFill>
              </a14:hiddenFill>
            </a:ext>
          </a:extLst>
        </p:spPr>
      </p:pic>
      <p:sp>
        <p:nvSpPr>
          <p:cNvPr id="64" name="正方形/長方形 63">
            <a:extLst>
              <a:ext uri="{FF2B5EF4-FFF2-40B4-BE49-F238E27FC236}">
                <a16:creationId xmlns:a16="http://schemas.microsoft.com/office/drawing/2014/main" id="{DE8BDD28-1922-4710-B0C5-BEB6151CB56B}"/>
              </a:ext>
            </a:extLst>
          </p:cNvPr>
          <p:cNvSpPr/>
          <p:nvPr/>
        </p:nvSpPr>
        <p:spPr>
          <a:xfrm>
            <a:off x="3075697" y="5660122"/>
            <a:ext cx="3377197" cy="19794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図 65">
            <a:extLst>
              <a:ext uri="{FF2B5EF4-FFF2-40B4-BE49-F238E27FC236}">
                <a16:creationId xmlns:a16="http://schemas.microsoft.com/office/drawing/2014/main" id="{278C66BB-02D9-775E-CFAB-46A3026B83E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5400000">
            <a:off x="3066169" y="5966981"/>
            <a:ext cx="1821037" cy="1365778"/>
          </a:xfrm>
          <a:prstGeom prst="rect">
            <a:avLst/>
          </a:prstGeom>
          <a:ln>
            <a:noFill/>
          </a:ln>
          <a:effectLst>
            <a:softEdge rad="112500"/>
          </a:effectLst>
        </p:spPr>
      </p:pic>
      <p:pic>
        <p:nvPicPr>
          <p:cNvPr id="68" name="図 67">
            <a:extLst>
              <a:ext uri="{FF2B5EF4-FFF2-40B4-BE49-F238E27FC236}">
                <a16:creationId xmlns:a16="http://schemas.microsoft.com/office/drawing/2014/main" id="{45373A6D-49D1-76C5-7BE0-DE869CBA051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4618687" y="5929934"/>
            <a:ext cx="1884569" cy="1413427"/>
          </a:xfrm>
          <a:prstGeom prst="rect">
            <a:avLst/>
          </a:prstGeom>
          <a:ln>
            <a:noFill/>
          </a:ln>
          <a:effectLst>
            <a:softEdge rad="112500"/>
          </a:effectLst>
        </p:spPr>
      </p:pic>
      <p:sp>
        <p:nvSpPr>
          <p:cNvPr id="59" name="四角形: 角を丸くする 58">
            <a:extLst>
              <a:ext uri="{FF2B5EF4-FFF2-40B4-BE49-F238E27FC236}">
                <a16:creationId xmlns:a16="http://schemas.microsoft.com/office/drawing/2014/main" id="{2F8A4ED6-BF64-68D3-2150-05443142034C}"/>
              </a:ext>
            </a:extLst>
          </p:cNvPr>
          <p:cNvSpPr/>
          <p:nvPr/>
        </p:nvSpPr>
        <p:spPr>
          <a:xfrm>
            <a:off x="3408513" y="5108393"/>
            <a:ext cx="2798248" cy="671656"/>
          </a:xfrm>
          <a:prstGeom prst="roundRect">
            <a:avLst/>
          </a:prstGeom>
          <a:solidFill>
            <a:srgbClr val="989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rPr>
              <a:t>今月の</a:t>
            </a:r>
            <a:r>
              <a:rPr kumimoji="1" lang="ja-JP" altLang="en-US" sz="2000" b="1" dirty="0">
                <a:solidFill>
                  <a:schemeClr val="bg1"/>
                </a:solidFill>
              </a:rPr>
              <a:t>作品</a:t>
            </a:r>
            <a:r>
              <a:rPr kumimoji="1" lang="en-US" altLang="ja-JP" sz="2000" b="1" dirty="0">
                <a:solidFill>
                  <a:schemeClr val="bg1"/>
                </a:solidFill>
              </a:rPr>
              <a:t>(^^♪</a:t>
            </a:r>
            <a:endParaRPr kumimoji="1" lang="ja-JP" altLang="en-US" sz="2000" b="1" dirty="0">
              <a:solidFill>
                <a:schemeClr val="bg1"/>
              </a:solidFill>
            </a:endParaRPr>
          </a:p>
        </p:txBody>
      </p:sp>
      <p:sp>
        <p:nvSpPr>
          <p:cNvPr id="69" name="正方形/長方形 68">
            <a:extLst>
              <a:ext uri="{FF2B5EF4-FFF2-40B4-BE49-F238E27FC236}">
                <a16:creationId xmlns:a16="http://schemas.microsoft.com/office/drawing/2014/main" id="{45C0688B-8083-F6A5-4A88-391E10C9D648}"/>
              </a:ext>
            </a:extLst>
          </p:cNvPr>
          <p:cNvSpPr/>
          <p:nvPr/>
        </p:nvSpPr>
        <p:spPr>
          <a:xfrm flipH="1">
            <a:off x="230356" y="7778018"/>
            <a:ext cx="6222538" cy="19230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8" name="図 77">
            <a:extLst>
              <a:ext uri="{FF2B5EF4-FFF2-40B4-BE49-F238E27FC236}">
                <a16:creationId xmlns:a16="http://schemas.microsoft.com/office/drawing/2014/main" id="{11FFA059-238A-97A6-A5FA-C901BD26AFD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17250" y="8144317"/>
            <a:ext cx="1929888" cy="1447416"/>
          </a:xfrm>
          <a:prstGeom prst="rect">
            <a:avLst/>
          </a:prstGeom>
          <a:ln>
            <a:noFill/>
          </a:ln>
          <a:effectLst>
            <a:softEdge rad="112500"/>
          </a:effectLst>
        </p:spPr>
      </p:pic>
      <p:pic>
        <p:nvPicPr>
          <p:cNvPr id="82" name="図 81">
            <a:extLst>
              <a:ext uri="{FF2B5EF4-FFF2-40B4-BE49-F238E27FC236}">
                <a16:creationId xmlns:a16="http://schemas.microsoft.com/office/drawing/2014/main" id="{E6D23A71-CBFB-A09A-B265-47D46354533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01907" y="8045968"/>
            <a:ext cx="2017309" cy="1548044"/>
          </a:xfrm>
          <a:prstGeom prst="rect">
            <a:avLst/>
          </a:prstGeom>
          <a:ln>
            <a:noFill/>
          </a:ln>
          <a:effectLst>
            <a:softEdge rad="112500"/>
          </a:effectLst>
        </p:spPr>
      </p:pic>
      <p:pic>
        <p:nvPicPr>
          <p:cNvPr id="84" name="図 83">
            <a:extLst>
              <a:ext uri="{FF2B5EF4-FFF2-40B4-BE49-F238E27FC236}">
                <a16:creationId xmlns:a16="http://schemas.microsoft.com/office/drawing/2014/main" id="{7880A5E1-DFEE-6AEB-B551-FF2C3088F89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10020" y="8085848"/>
            <a:ext cx="2010484" cy="1507863"/>
          </a:xfrm>
          <a:prstGeom prst="rect">
            <a:avLst/>
          </a:prstGeom>
          <a:ln>
            <a:noFill/>
          </a:ln>
          <a:effectLst>
            <a:softEdge rad="112500"/>
          </a:effectLst>
        </p:spPr>
      </p:pic>
      <p:sp>
        <p:nvSpPr>
          <p:cNvPr id="73" name="四角形: 角を丸くする 72">
            <a:extLst>
              <a:ext uri="{FF2B5EF4-FFF2-40B4-BE49-F238E27FC236}">
                <a16:creationId xmlns:a16="http://schemas.microsoft.com/office/drawing/2014/main" id="{13D3970F-E9DF-ED8B-94B6-F163FF89DE4A}"/>
              </a:ext>
            </a:extLst>
          </p:cNvPr>
          <p:cNvSpPr/>
          <p:nvPr/>
        </p:nvSpPr>
        <p:spPr>
          <a:xfrm>
            <a:off x="1194835" y="7495699"/>
            <a:ext cx="4398099" cy="67165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春彼岸～みな様でおはぎ作り</a:t>
            </a:r>
          </a:p>
        </p:txBody>
      </p:sp>
      <p:pic>
        <p:nvPicPr>
          <p:cNvPr id="1034" name="Picture 10" descr="おはぎのイラスト2 | 無料イラスト素材のillalet無料イラスト素材のillalet">
            <a:extLst>
              <a:ext uri="{FF2B5EF4-FFF2-40B4-BE49-F238E27FC236}">
                <a16:creationId xmlns:a16="http://schemas.microsoft.com/office/drawing/2014/main" id="{371DF9C3-1BED-39B9-5A9C-BE0BE27E3B4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37814" y="7571470"/>
            <a:ext cx="855634" cy="490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おはぎ・ぼた餅の無料フリーイラスト（きな粉・あんこ） - イラストストック">
            <a:extLst>
              <a:ext uri="{FF2B5EF4-FFF2-40B4-BE49-F238E27FC236}">
                <a16:creationId xmlns:a16="http://schemas.microsoft.com/office/drawing/2014/main" id="{C2FC39A7-CD3F-44B5-41E1-F2E5E4C3FFB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00052" y="7501790"/>
            <a:ext cx="870616" cy="6425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4月 | フリーイラスト素材集〔イラストミント〕">
            <a:extLst>
              <a:ext uri="{FF2B5EF4-FFF2-40B4-BE49-F238E27FC236}">
                <a16:creationId xmlns:a16="http://schemas.microsoft.com/office/drawing/2014/main" id="{A6BEAF4F-6C81-D351-FEAB-AF48BC2E33E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2333" y="84301"/>
            <a:ext cx="1146478" cy="10397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かわいい桜とお寿司で日本をイメージイラスト無料(フリー)83368 | 素材Good">
            <a:extLst>
              <a:ext uri="{FF2B5EF4-FFF2-40B4-BE49-F238E27FC236}">
                <a16:creationId xmlns:a16="http://schemas.microsoft.com/office/drawing/2014/main" id="{F29E60B1-39EB-7B38-AA11-0CBEB74D817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64499" y="377528"/>
            <a:ext cx="669895" cy="55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4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5669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9998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3270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2510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642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8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54CF73-3AA9-41C6-BF30-5D7D34259693}" type="datetimeFigureOut">
              <a:rPr kumimoji="1" lang="ja-JP" altLang="en-US" smtClean="0"/>
              <a:t>2026/4/3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6643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54CF73-3AA9-41C6-BF30-5D7D34259693}" type="datetimeFigureOut">
              <a:rPr kumimoji="1" lang="ja-JP" altLang="en-US" smtClean="0"/>
              <a:t>2026/4/3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0642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54CF73-3AA9-41C6-BF30-5D7D34259693}" type="datetimeFigureOut">
              <a:rPr kumimoji="1" lang="ja-JP" altLang="en-US" smtClean="0"/>
              <a:t>2026/4/3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1943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5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6943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4CF73-3AA9-41C6-BF30-5D7D34259693}" type="datetimeFigureOut">
              <a:rPr kumimoji="1" lang="ja-JP" altLang="en-US" smtClean="0"/>
              <a:t>2026/4/3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0582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508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18240</TotalTime>
  <Words>62</Words>
  <Application>Microsoft Office PowerPoint</Application>
  <PresentationFormat>ワイド画面</PresentationFormat>
  <Paragraphs>7</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AR PハイカラＰＯＰ体H</vt:lpstr>
      <vt:lpstr>HGPｺﾞｼｯｸE</vt:lpstr>
      <vt:lpstr>HGP創英角ｺﾞｼｯｸUB</vt:lpstr>
      <vt:lpstr>ＭＳ Ｐ明朝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長谷部雅人</dc:creator>
  <cp:lastModifiedBy>陽介 石井</cp:lastModifiedBy>
  <cp:revision>1281</cp:revision>
  <cp:lastPrinted>2026-03-22T06:13:37Z</cp:lastPrinted>
  <dcterms:created xsi:type="dcterms:W3CDTF">2014-05-28T11:26:15Z</dcterms:created>
  <dcterms:modified xsi:type="dcterms:W3CDTF">2026-04-03T05:10:40Z</dcterms:modified>
</cp:coreProperties>
</file>