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EB99"/>
    <a:srgbClr val="A20000"/>
    <a:srgbClr val="DE10C1"/>
    <a:srgbClr val="FFCE3C"/>
    <a:srgbClr val="FEF6F0"/>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p:scale>
          <a:sx n="50" d="100"/>
          <a:sy n="50" d="100"/>
        </p:scale>
        <p:origin x="624"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3394" y="48"/>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9356" cy="495208"/>
          </a:xfrm>
          <a:prstGeom prst="rect">
            <a:avLst/>
          </a:prstGeom>
        </p:spPr>
        <p:txBody>
          <a:bodyPr vert="horz" lIns="90743" tIns="45371" rIns="90743" bIns="453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834" y="1"/>
            <a:ext cx="2919356" cy="495208"/>
          </a:xfrm>
          <a:prstGeom prst="rect">
            <a:avLst/>
          </a:prstGeom>
        </p:spPr>
        <p:txBody>
          <a:bodyPr vert="horz" lIns="90743" tIns="45371" rIns="90743" bIns="45371" rtlCol="0"/>
          <a:lstStyle>
            <a:lvl1pPr algn="r">
              <a:defRPr sz="1200"/>
            </a:lvl1pPr>
          </a:lstStyle>
          <a:p>
            <a:fld id="{CFBFFCA7-880D-4E5A-B963-C34B37AB8385}" type="datetimeFigureOut">
              <a:rPr kumimoji="1" lang="ja-JP" altLang="en-US" smtClean="0"/>
              <a:t>2026/2/6</a:t>
            </a:fld>
            <a:endParaRPr kumimoji="1" lang="ja-JP" altLang="en-US"/>
          </a:p>
        </p:txBody>
      </p:sp>
      <p:sp>
        <p:nvSpPr>
          <p:cNvPr id="6" name="フッター プレースホルダー 5"/>
          <p:cNvSpPr>
            <a:spLocks noGrp="1"/>
          </p:cNvSpPr>
          <p:nvPr>
            <p:ph type="ftr" sz="quarter" idx="4"/>
          </p:nvPr>
        </p:nvSpPr>
        <p:spPr>
          <a:xfrm>
            <a:off x="0" y="9371105"/>
            <a:ext cx="2919356" cy="495208"/>
          </a:xfrm>
          <a:prstGeom prst="rect">
            <a:avLst/>
          </a:prstGeom>
        </p:spPr>
        <p:txBody>
          <a:bodyPr vert="horz" lIns="90743" tIns="45371" rIns="90743" bIns="453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834" y="9371105"/>
            <a:ext cx="2919356" cy="495208"/>
          </a:xfrm>
          <a:prstGeom prst="rect">
            <a:avLst/>
          </a:prstGeom>
        </p:spPr>
        <p:txBody>
          <a:bodyPr vert="horz" lIns="90743" tIns="45371" rIns="90743" bIns="45371" rtlCol="0" anchor="b"/>
          <a:lstStyle>
            <a:lvl1pPr algn="r">
              <a:defRPr sz="1200"/>
            </a:lvl1pPr>
          </a:lstStyle>
          <a:p>
            <a:fld id="{AEF985A6-ACDC-4D12-818E-83731EBF4868}" type="slidenum">
              <a:rPr kumimoji="1" lang="ja-JP" altLang="en-US" smtClean="0"/>
              <a:t>‹#›</a:t>
            </a:fld>
            <a:endParaRPr kumimoji="1" lang="ja-JP" altLang="en-US"/>
          </a:p>
        </p:txBody>
      </p:sp>
    </p:spTree>
    <p:extLst>
      <p:ext uri="{BB962C8B-B14F-4D97-AF65-F5344CB8AC3E}">
        <p14:creationId xmlns:p14="http://schemas.microsoft.com/office/powerpoint/2010/main" val="1059036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png"/><Relationship Id="rId3" Type="http://schemas.openxmlformats.org/officeDocument/2006/relationships/image" Target="../media/image1.jpeg"/><Relationship Id="rId21" Type="http://schemas.openxmlformats.org/officeDocument/2006/relationships/image" Target="../media/image18.png"/><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slide" Target="../slides/slide1.xml"/><Relationship Id="rId16" Type="http://schemas.openxmlformats.org/officeDocument/2006/relationships/image" Target="../media/image13.png"/><Relationship Id="rId20" Type="http://schemas.openxmlformats.org/officeDocument/2006/relationships/image" Target="../media/image17.jpeg"/><Relationship Id="rId1" Type="http://schemas.openxmlformats.org/officeDocument/2006/relationships/notesMaster" Target="../notesMasters/notesMaster1.xml"/><Relationship Id="rId6" Type="http://schemas.openxmlformats.org/officeDocument/2006/relationships/image" Target="../media/image3.jpeg"/><Relationship Id="rId11" Type="http://schemas.openxmlformats.org/officeDocument/2006/relationships/image" Target="../media/image8.jpeg"/><Relationship Id="rId24" Type="http://schemas.openxmlformats.org/officeDocument/2006/relationships/image" Target="../media/image21.jpeg"/><Relationship Id="rId5" Type="http://schemas.openxmlformats.org/officeDocument/2006/relationships/hyperlink" Target="http://gahag.net/001000-japanese-new-near-frame/" TargetMode="External"/><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pn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Text Box 24"/>
          <p:cNvSpPr txBox="1">
            <a:spLocks noChangeArrowheads="1"/>
          </p:cNvSpPr>
          <p:nvPr/>
        </p:nvSpPr>
        <p:spPr bwMode="auto">
          <a:xfrm>
            <a:off x="230357" y="138166"/>
            <a:ext cx="525294"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2" tIns="18149"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endParaRPr lang="ja-JP" altLang="en-US" sz="900" dirty="0">
              <a:solidFill>
                <a:srgbClr val="000000"/>
              </a:solidFill>
              <a:latin typeface="ＭＳ Ｐ明朝"/>
              <a:ea typeface="ＭＳ Ｐ明朝"/>
            </a:endParaRPr>
          </a:p>
        </p:txBody>
      </p:sp>
      <p:sp>
        <p:nvSpPr>
          <p:cNvPr id="52" name="Rectangle 53"/>
          <p:cNvSpPr>
            <a:spLocks noChangeArrowheads="1"/>
          </p:cNvSpPr>
          <p:nvPr/>
        </p:nvSpPr>
        <p:spPr bwMode="auto">
          <a:xfrm>
            <a:off x="87523" y="116661"/>
            <a:ext cx="6520922" cy="9643640"/>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43" tIns="45371" rIns="90743" bIns="45371"/>
          <a:lstStyle/>
          <a:p>
            <a:endParaRPr lang="ja-JP" altLang="en-US"/>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978" y="2461095"/>
            <a:ext cx="46862" cy="45719"/>
          </a:xfrm>
          <a:prstGeom prst="rect">
            <a:avLst/>
          </a:prstGeom>
        </p:spPr>
      </p:pic>
      <p:sp>
        <p:nvSpPr>
          <p:cNvPr id="3"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214689" y="4779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4"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547569" y="555132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8" tIns="45714" rIns="91428" bIns="45714" numCol="1" anchor="t" anchorCtr="0" compatLnSpc="1">
            <a:prstTxWarp prst="textNoShape">
              <a:avLst/>
            </a:prstTxWarp>
          </a:bodyPr>
          <a:lstStyle/>
          <a:p>
            <a:endParaRPr lang="ja-JP" altLang="en-US"/>
          </a:p>
        </p:txBody>
      </p:sp>
      <p:sp>
        <p:nvSpPr>
          <p:cNvPr id="31" name="楕円 30">
            <a:extLst>
              <a:ext uri="{FF2B5EF4-FFF2-40B4-BE49-F238E27FC236}">
                <a16:creationId xmlns:a16="http://schemas.microsoft.com/office/drawing/2014/main" id="{1B3A2290-F359-EB80-71D4-69EC19C25073}"/>
              </a:ext>
            </a:extLst>
          </p:cNvPr>
          <p:cNvSpPr/>
          <p:nvPr/>
        </p:nvSpPr>
        <p:spPr>
          <a:xfrm>
            <a:off x="3728858" y="4397018"/>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kumimoji="1" lang="ja-JP" altLang="en-US"/>
          </a:p>
        </p:txBody>
      </p:sp>
      <p:sp>
        <p:nvSpPr>
          <p:cNvPr id="15" name="正方形/長方形 14">
            <a:extLst>
              <a:ext uri="{FF2B5EF4-FFF2-40B4-BE49-F238E27FC236}">
                <a16:creationId xmlns:a16="http://schemas.microsoft.com/office/drawing/2014/main" id="{FE27E351-CDB3-9B53-716F-D470C952FBCB}"/>
              </a:ext>
            </a:extLst>
          </p:cNvPr>
          <p:cNvSpPr/>
          <p:nvPr/>
        </p:nvSpPr>
        <p:spPr>
          <a:xfrm>
            <a:off x="86407" y="116661"/>
            <a:ext cx="6520921" cy="874782"/>
          </a:xfrm>
          <a:prstGeom prst="rect">
            <a:avLst/>
          </a:prstGeom>
          <a:solidFill>
            <a:srgbClr val="FFC00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rPr>
              <a:t>小松原</a:t>
            </a:r>
            <a:r>
              <a:rPr lang="en-US" altLang="ja-JP"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rPr>
              <a:t>DS</a:t>
            </a:r>
            <a:r>
              <a:rPr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rPr>
              <a:t>新聞　</a:t>
            </a:r>
            <a:r>
              <a:rPr lang="en-US" altLang="ja-JP"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rPr>
              <a:t>2026</a:t>
            </a:r>
            <a:r>
              <a:rPr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rPr>
              <a:t>年２月号</a:t>
            </a:r>
            <a:endParaRPr kumimoji="1" lang="ja-JP" altLang="en-US" sz="3200" dirty="0">
              <a:ln w="0"/>
              <a:solidFill>
                <a:schemeClr val="bg1"/>
              </a:solidFill>
              <a:effectLst>
                <a:outerShdw blurRad="38100" dist="19050" dir="2700000" algn="tl" rotWithShape="0">
                  <a:schemeClr val="dk1">
                    <a:alpha val="40000"/>
                  </a:schemeClr>
                </a:outerShdw>
              </a:effectLst>
              <a:highlight>
                <a:srgbClr val="000080"/>
              </a:highlight>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E3813A12-0080-0C14-8DA8-D237732514B3}"/>
              </a:ext>
            </a:extLst>
          </p:cNvPr>
          <p:cNvSpPr txBox="1"/>
          <p:nvPr/>
        </p:nvSpPr>
        <p:spPr>
          <a:xfrm>
            <a:off x="115438" y="994311"/>
            <a:ext cx="6491888" cy="923330"/>
          </a:xfrm>
          <a:prstGeom prst="rect">
            <a:avLst/>
          </a:prstGeom>
          <a:solidFill>
            <a:schemeClr val="accent5"/>
          </a:solidFill>
        </p:spPr>
        <p:txBody>
          <a:bodyPr wrap="square" lIns="91422" tIns="45711" rIns="91422" bIns="45711" rtlCol="0">
            <a:spAutoFit/>
          </a:bodyPr>
          <a:lstStyle/>
          <a:p>
            <a:endParaRPr lang="en-US" altLang="ja-JP" b="1" dirty="0">
              <a:latin typeface="HGP創英角ｺﾞｼｯｸUB" panose="020B0A00000000000000" pitchFamily="50" charset="-128"/>
              <a:ea typeface="HGP創英角ｺﾞｼｯｸUB" panose="020B0A00000000000000" pitchFamily="50" charset="-128"/>
            </a:endParaRPr>
          </a:p>
        </p:txBody>
      </p:sp>
      <p:sp>
        <p:nvSpPr>
          <p:cNvPr id="55" name="AutoShape 14">
            <a:extLst>
              <a:ext uri="{FF2B5EF4-FFF2-40B4-BE49-F238E27FC236}">
                <a16:creationId xmlns:a16="http://schemas.microsoft.com/office/drawing/2014/main" id="{4BD157B8-88AA-352B-BA6E-41FADA1D70EE}"/>
              </a:ext>
            </a:extLst>
          </p:cNvPr>
          <p:cNvSpPr>
            <a:spLocks noChangeAspect="1" noChangeArrowheads="1"/>
          </p:cNvSpPr>
          <p:nvPr/>
        </p:nvSpPr>
        <p:spPr bwMode="auto">
          <a:xfrm>
            <a:off x="3367088" y="49323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正方形/長方形 48">
            <a:extLst>
              <a:ext uri="{FF2B5EF4-FFF2-40B4-BE49-F238E27FC236}">
                <a16:creationId xmlns:a16="http://schemas.microsoft.com/office/drawing/2014/main" id="{944BBBF9-DB57-83C4-5F15-19C8B42DC8E7}"/>
              </a:ext>
            </a:extLst>
          </p:cNvPr>
          <p:cNvSpPr/>
          <p:nvPr/>
        </p:nvSpPr>
        <p:spPr>
          <a:xfrm>
            <a:off x="90289" y="5483074"/>
            <a:ext cx="6513156" cy="2262185"/>
          </a:xfrm>
          <a:prstGeom prst="rect">
            <a:avLst/>
          </a:prstGeom>
          <a:solidFill>
            <a:srgbClr val="DE10C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98F5BC16-7183-7031-4088-2530397D47B2}"/>
              </a:ext>
            </a:extLst>
          </p:cNvPr>
          <p:cNvSpPr/>
          <p:nvPr/>
        </p:nvSpPr>
        <p:spPr>
          <a:xfrm>
            <a:off x="934511" y="1003284"/>
            <a:ext cx="4816949" cy="8747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AR PハイカラＰＯＰ体H" panose="040B0900000000000000" pitchFamily="50" charset="-128"/>
                <a:ea typeface="AR PハイカラＰＯＰ体H" panose="040B0900000000000000" pitchFamily="50" charset="-128"/>
              </a:rPr>
              <a:t>暦の上では春になります。まだまだ寒い</a:t>
            </a:r>
            <a:endParaRPr lang="en-US" altLang="ja-JP" b="1" dirty="0">
              <a:solidFill>
                <a:schemeClr val="tx1"/>
              </a:solidFill>
              <a:latin typeface="AR PハイカラＰＯＰ体H" panose="040B0900000000000000" pitchFamily="50" charset="-128"/>
              <a:ea typeface="AR PハイカラＰＯＰ体H" panose="040B0900000000000000" pitchFamily="50" charset="-128"/>
            </a:endParaRPr>
          </a:p>
          <a:p>
            <a:r>
              <a:rPr lang="ja-JP" altLang="en-US" b="1" dirty="0">
                <a:solidFill>
                  <a:schemeClr val="tx1"/>
                </a:solidFill>
                <a:latin typeface="AR PハイカラＰＯＰ体H" panose="040B0900000000000000" pitchFamily="50" charset="-128"/>
                <a:ea typeface="AR PハイカラＰＯＰ体H" panose="040B0900000000000000" pitchFamily="50" charset="-128"/>
              </a:rPr>
              <a:t>日は続きますので風邪などひかないよう、</a:t>
            </a:r>
            <a:endParaRPr lang="en-US" altLang="ja-JP" b="1" dirty="0">
              <a:solidFill>
                <a:schemeClr val="tx1"/>
              </a:solidFill>
              <a:latin typeface="AR PハイカラＰＯＰ体H" panose="040B0900000000000000" pitchFamily="50" charset="-128"/>
              <a:ea typeface="AR PハイカラＰＯＰ体H" panose="040B0900000000000000" pitchFamily="50" charset="-128"/>
            </a:endParaRPr>
          </a:p>
          <a:p>
            <a:r>
              <a:rPr lang="ja-JP" altLang="en-US" b="1" dirty="0">
                <a:solidFill>
                  <a:schemeClr val="tx1"/>
                </a:solidFill>
                <a:latin typeface="AR PハイカラＰＯＰ体H" panose="040B0900000000000000" pitchFamily="50" charset="-128"/>
                <a:ea typeface="AR PハイカラＰＯＰ体H" panose="040B0900000000000000" pitchFamily="50" charset="-128"/>
              </a:rPr>
              <a:t>健康に留意しながらお過ごし下さい</a:t>
            </a:r>
            <a:r>
              <a:rPr lang="ja-JP" altLang="en-US" sz="2000" b="1" dirty="0">
                <a:solidFill>
                  <a:schemeClr val="tx1"/>
                </a:solidFill>
                <a:latin typeface="AR PハイカラＰＯＰ体H" panose="040B0900000000000000" pitchFamily="50" charset="-128"/>
                <a:ea typeface="AR PハイカラＰＯＰ体H" panose="040B0900000000000000" pitchFamily="50" charset="-128"/>
              </a:rPr>
              <a:t>。</a:t>
            </a:r>
            <a:endParaRPr lang="en-US" altLang="ja-JP" sz="2000" b="1" dirty="0">
              <a:solidFill>
                <a:schemeClr val="tx1"/>
              </a:solidFill>
              <a:latin typeface="AR PハイカラＰＯＰ体H" panose="040B0900000000000000" pitchFamily="50" charset="-128"/>
              <a:ea typeface="AR PハイカラＰＯＰ体H" panose="040B0900000000000000" pitchFamily="50" charset="-128"/>
            </a:endParaRPr>
          </a:p>
        </p:txBody>
      </p:sp>
      <p:sp>
        <p:nvSpPr>
          <p:cNvPr id="11" name="AutoShape 12"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B99546-2C44-5E41-4E08-282302AD7252}"/>
              </a:ext>
            </a:extLst>
          </p:cNvPr>
          <p:cNvSpPr>
            <a:spLocks noChangeAspect="1" noChangeArrowheads="1"/>
          </p:cNvSpPr>
          <p:nvPr/>
        </p:nvSpPr>
        <p:spPr bwMode="auto">
          <a:xfrm>
            <a:off x="3519488" y="50847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14" descr="秋の葉に囲まれたドングリを保持するかわいい漫画リスイラストイラスト素材透過、PNGフリー画像ダウンロード - Pngtree">
            <a:extLst>
              <a:ext uri="{FF2B5EF4-FFF2-40B4-BE49-F238E27FC236}">
                <a16:creationId xmlns:a16="http://schemas.microsoft.com/office/drawing/2014/main" id="{213D30CD-8338-1792-4B43-4D1610976B95}"/>
              </a:ext>
            </a:extLst>
          </p:cNvPr>
          <p:cNvSpPr>
            <a:spLocks noChangeAspect="1" noChangeArrowheads="1"/>
          </p:cNvSpPr>
          <p:nvPr/>
        </p:nvSpPr>
        <p:spPr bwMode="auto">
          <a:xfrm>
            <a:off x="3671888" y="52371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6" descr="도토리 만화 그림과 다람쥐, 만화, 다람쥐, 도토리 만화 동물 그림과 다람쥐 PNG 일러스트 및 이미지 에 대한 무료 다운로드 -  Pngtree">
            <a:extLst>
              <a:ext uri="{FF2B5EF4-FFF2-40B4-BE49-F238E27FC236}">
                <a16:creationId xmlns:a16="http://schemas.microsoft.com/office/drawing/2014/main" id="{9AAB1F69-8A88-41AC-AD3F-435E5DD104AE}"/>
              </a:ext>
            </a:extLst>
          </p:cNvPr>
          <p:cNvSpPr>
            <a:spLocks noChangeAspect="1" noChangeArrowheads="1"/>
          </p:cNvSpPr>
          <p:nvPr/>
        </p:nvSpPr>
        <p:spPr bwMode="auto">
          <a:xfrm>
            <a:off x="3824288" y="53895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8" name="図 17">
            <a:extLst>
              <a:ext uri="{FF2B5EF4-FFF2-40B4-BE49-F238E27FC236}">
                <a16:creationId xmlns:a16="http://schemas.microsoft.com/office/drawing/2014/main" id="{A890F1D3-CF18-3FA3-51B2-E420D280F0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51607" y="1917640"/>
            <a:ext cx="6443840" cy="3471923"/>
          </a:xfrm>
          <a:prstGeom prst="rect">
            <a:avLst/>
          </a:prstGeom>
        </p:spPr>
      </p:pic>
      <p:pic>
        <p:nvPicPr>
          <p:cNvPr id="22" name="図 21">
            <a:extLst>
              <a:ext uri="{FF2B5EF4-FFF2-40B4-BE49-F238E27FC236}">
                <a16:creationId xmlns:a16="http://schemas.microsoft.com/office/drawing/2014/main" id="{26AACB61-1955-D4F0-3844-D44216BAFE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6351" y="2343871"/>
            <a:ext cx="2045712" cy="1534284"/>
          </a:xfrm>
          <a:prstGeom prst="rect">
            <a:avLst/>
          </a:prstGeom>
          <a:ln>
            <a:noFill/>
          </a:ln>
          <a:effectLst>
            <a:softEdge rad="112500"/>
          </a:effectLst>
        </p:spPr>
      </p:pic>
      <p:pic>
        <p:nvPicPr>
          <p:cNvPr id="30" name="図 29">
            <a:extLst>
              <a:ext uri="{FF2B5EF4-FFF2-40B4-BE49-F238E27FC236}">
                <a16:creationId xmlns:a16="http://schemas.microsoft.com/office/drawing/2014/main" id="{DCDF7019-17B7-1D31-C2BE-688484BE56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6273" y="3885274"/>
            <a:ext cx="2057481" cy="1543111"/>
          </a:xfrm>
          <a:prstGeom prst="rect">
            <a:avLst/>
          </a:prstGeom>
          <a:ln>
            <a:noFill/>
          </a:ln>
          <a:effectLst>
            <a:softEdge rad="112500"/>
          </a:effectLst>
        </p:spPr>
      </p:pic>
      <p:pic>
        <p:nvPicPr>
          <p:cNvPr id="35" name="図 34">
            <a:extLst>
              <a:ext uri="{FF2B5EF4-FFF2-40B4-BE49-F238E27FC236}">
                <a16:creationId xmlns:a16="http://schemas.microsoft.com/office/drawing/2014/main" id="{773D7E87-FD5F-13BE-21E7-784EB68A6F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85804" y="2273909"/>
            <a:ext cx="1992639" cy="1494479"/>
          </a:xfrm>
          <a:prstGeom prst="rect">
            <a:avLst/>
          </a:prstGeom>
          <a:ln>
            <a:noFill/>
          </a:ln>
          <a:effectLst>
            <a:softEdge rad="112500"/>
          </a:effectLst>
        </p:spPr>
      </p:pic>
      <p:pic>
        <p:nvPicPr>
          <p:cNvPr id="39" name="図 38">
            <a:extLst>
              <a:ext uri="{FF2B5EF4-FFF2-40B4-BE49-F238E27FC236}">
                <a16:creationId xmlns:a16="http://schemas.microsoft.com/office/drawing/2014/main" id="{0CFB7DFA-C2BC-420B-43B0-238E5DAF8B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1319" y="2273909"/>
            <a:ext cx="2057481" cy="1543111"/>
          </a:xfrm>
          <a:prstGeom prst="rect">
            <a:avLst/>
          </a:prstGeom>
          <a:ln>
            <a:noFill/>
          </a:ln>
          <a:effectLst>
            <a:softEdge rad="112500"/>
          </a:effectLst>
        </p:spPr>
      </p:pic>
      <p:pic>
        <p:nvPicPr>
          <p:cNvPr id="48" name="図 47">
            <a:extLst>
              <a:ext uri="{FF2B5EF4-FFF2-40B4-BE49-F238E27FC236}">
                <a16:creationId xmlns:a16="http://schemas.microsoft.com/office/drawing/2014/main" id="{3D8E7663-6D35-4BFB-6F0D-4A588C6D7C4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3790" y="3909059"/>
            <a:ext cx="2057482" cy="1543111"/>
          </a:xfrm>
          <a:prstGeom prst="rect">
            <a:avLst/>
          </a:prstGeom>
          <a:ln>
            <a:noFill/>
          </a:ln>
          <a:effectLst>
            <a:softEdge rad="112500"/>
          </a:effectLst>
        </p:spPr>
      </p:pic>
      <p:pic>
        <p:nvPicPr>
          <p:cNvPr id="53" name="図 52">
            <a:extLst>
              <a:ext uri="{FF2B5EF4-FFF2-40B4-BE49-F238E27FC236}">
                <a16:creationId xmlns:a16="http://schemas.microsoft.com/office/drawing/2014/main" id="{C50D6584-4F1B-3FF6-04DF-8DE7E5A8ABF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85804" y="3890452"/>
            <a:ext cx="2057481" cy="1543111"/>
          </a:xfrm>
          <a:prstGeom prst="rect">
            <a:avLst/>
          </a:prstGeom>
          <a:ln>
            <a:noFill/>
          </a:ln>
          <a:effectLst>
            <a:softEdge rad="112500"/>
          </a:effectLst>
        </p:spPr>
      </p:pic>
      <p:sp>
        <p:nvSpPr>
          <p:cNvPr id="81" name="四角形: 角を丸くする 80">
            <a:extLst>
              <a:ext uri="{FF2B5EF4-FFF2-40B4-BE49-F238E27FC236}">
                <a16:creationId xmlns:a16="http://schemas.microsoft.com/office/drawing/2014/main" id="{9C524C55-7D3B-729B-EF0B-3DCCFCDDFF8D}"/>
              </a:ext>
            </a:extLst>
          </p:cNvPr>
          <p:cNvSpPr/>
          <p:nvPr/>
        </p:nvSpPr>
        <p:spPr>
          <a:xfrm>
            <a:off x="898627" y="1917639"/>
            <a:ext cx="4578038" cy="604520"/>
          </a:xfrm>
          <a:prstGeom prst="roundRect">
            <a:avLst/>
          </a:prstGeom>
          <a:solidFill>
            <a:srgbClr val="A2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１月の外出イベント　</a:t>
            </a:r>
            <a:endParaRPr lang="en-US" altLang="ja-JP" sz="1600" b="1" dirty="0">
              <a:solidFill>
                <a:schemeClr val="bg1"/>
              </a:solidFill>
              <a:latin typeface="HGP創英ﾌﾟﾚｾﾞﾝｽEB" panose="02020800000000000000" pitchFamily="18" charset="-128"/>
              <a:ea typeface="HGP創英ﾌﾟﾚｾﾞﾝｽEB" panose="02020800000000000000" pitchFamily="18" charset="-128"/>
            </a:endParaRPr>
          </a:p>
          <a:p>
            <a:pPr algn="ctr"/>
            <a:r>
              <a:rPr kumimoji="1"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a:t>
            </a:r>
            <a:r>
              <a:rPr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皆様で初網</a:t>
            </a:r>
            <a:r>
              <a:rPr lang="en-US" altLang="ja-JP" sz="1600" b="1" dirty="0">
                <a:solidFill>
                  <a:schemeClr val="bg1"/>
                </a:solidFill>
                <a:latin typeface="HGP創英ﾌﾟﾚｾﾞﾝｽEB" panose="02020800000000000000" pitchFamily="18" charset="-128"/>
                <a:ea typeface="HGP創英ﾌﾟﾚｾﾞﾝｽEB" panose="02020800000000000000" pitchFamily="18" charset="-128"/>
              </a:rPr>
              <a:t>in</a:t>
            </a:r>
            <a:r>
              <a:rPr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星谷寺＆泉龍寺</a:t>
            </a:r>
            <a:r>
              <a:rPr kumimoji="1" lang="ja-JP" altLang="en-US" sz="1600" b="1" dirty="0">
                <a:solidFill>
                  <a:schemeClr val="bg1"/>
                </a:solidFill>
                <a:latin typeface="HGP創英ﾌﾟﾚｾﾞﾝｽEB" panose="02020800000000000000" pitchFamily="18" charset="-128"/>
                <a:ea typeface="HGP創英ﾌﾟﾚｾﾞﾝｽEB" panose="02020800000000000000" pitchFamily="18" charset="-128"/>
              </a:rPr>
              <a:t>～　</a:t>
            </a:r>
          </a:p>
        </p:txBody>
      </p:sp>
      <p:pic>
        <p:nvPicPr>
          <p:cNvPr id="56" name="図 55">
            <a:extLst>
              <a:ext uri="{FF2B5EF4-FFF2-40B4-BE49-F238E27FC236}">
                <a16:creationId xmlns:a16="http://schemas.microsoft.com/office/drawing/2014/main" id="{8C704175-AFE7-BD9B-CA45-CA6144ED6B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3790" y="6108449"/>
            <a:ext cx="2070334" cy="1552750"/>
          </a:xfrm>
          <a:prstGeom prst="rect">
            <a:avLst/>
          </a:prstGeom>
          <a:ln>
            <a:noFill/>
          </a:ln>
          <a:effectLst>
            <a:softEdge rad="112500"/>
          </a:effectLst>
        </p:spPr>
      </p:pic>
      <p:pic>
        <p:nvPicPr>
          <p:cNvPr id="74" name="図 73">
            <a:extLst>
              <a:ext uri="{FF2B5EF4-FFF2-40B4-BE49-F238E27FC236}">
                <a16:creationId xmlns:a16="http://schemas.microsoft.com/office/drawing/2014/main" id="{2FCB8882-FB8A-10B0-B248-5D41DC14567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65253" y="6065672"/>
            <a:ext cx="2099435" cy="1574576"/>
          </a:xfrm>
          <a:prstGeom prst="rect">
            <a:avLst/>
          </a:prstGeom>
          <a:ln>
            <a:noFill/>
          </a:ln>
          <a:effectLst>
            <a:softEdge rad="112500"/>
          </a:effectLst>
        </p:spPr>
      </p:pic>
      <p:pic>
        <p:nvPicPr>
          <p:cNvPr id="77" name="図 76">
            <a:extLst>
              <a:ext uri="{FF2B5EF4-FFF2-40B4-BE49-F238E27FC236}">
                <a16:creationId xmlns:a16="http://schemas.microsoft.com/office/drawing/2014/main" id="{B1B60DB3-B6AA-D28D-CBC7-B0335013C9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8109" y="6019604"/>
            <a:ext cx="2070334" cy="1552750"/>
          </a:xfrm>
          <a:prstGeom prst="rect">
            <a:avLst/>
          </a:prstGeom>
          <a:ln>
            <a:noFill/>
          </a:ln>
          <a:effectLst>
            <a:softEdge rad="112500"/>
          </a:effectLst>
        </p:spPr>
      </p:pic>
      <p:sp>
        <p:nvSpPr>
          <p:cNvPr id="46" name="スクロール: 横 45">
            <a:extLst>
              <a:ext uri="{FF2B5EF4-FFF2-40B4-BE49-F238E27FC236}">
                <a16:creationId xmlns:a16="http://schemas.microsoft.com/office/drawing/2014/main" id="{16062414-8B9B-6DBE-D20E-A8EEE136F59E}"/>
              </a:ext>
            </a:extLst>
          </p:cNvPr>
          <p:cNvSpPr/>
          <p:nvPr/>
        </p:nvSpPr>
        <p:spPr>
          <a:xfrm>
            <a:off x="773821" y="5077644"/>
            <a:ext cx="5146092" cy="1033272"/>
          </a:xfrm>
          <a:prstGeom prst="horizontalScroll">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小松原ニュース</a:t>
            </a:r>
            <a:endParaRPr lang="en-US" altLang="ja-JP" b="1" dirty="0">
              <a:solidFill>
                <a:schemeClr val="tx1"/>
              </a:solidFill>
              <a:latin typeface="HGP創英ﾌﾟﾚｾﾞﾝｽEB" panose="02020800000000000000" pitchFamily="18" charset="-128"/>
              <a:ea typeface="HGP創英ﾌﾟﾚｾﾞﾝｽEB" panose="02020800000000000000" pitchFamily="18" charset="-128"/>
            </a:endParaRPr>
          </a:p>
          <a:p>
            <a:pPr algn="ctr"/>
            <a:r>
              <a:rPr lang="ja-JP" altLang="en-US" b="1" dirty="0">
                <a:solidFill>
                  <a:schemeClr val="tx1"/>
                </a:solidFill>
                <a:latin typeface="HGP創英ﾌﾟﾚｾﾞﾝｽEB" panose="02020800000000000000" pitchFamily="18" charset="-128"/>
                <a:ea typeface="HGP創英ﾌﾟﾚｾﾞﾝｽEB" panose="02020800000000000000" pitchFamily="18" charset="-128"/>
              </a:rPr>
              <a:t>～トレーニングマシン入荷しました～</a:t>
            </a:r>
            <a:endParaRPr lang="en-US" altLang="ja-JP"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79" name="Picture 4" descr="節分 - かわいいフリーイラスト素材集【ぴくらいく】｜商用利用可">
            <a:extLst>
              <a:ext uri="{FF2B5EF4-FFF2-40B4-BE49-F238E27FC236}">
                <a16:creationId xmlns:a16="http://schemas.microsoft.com/office/drawing/2014/main" id="{D5B64941-D1CA-98C5-BBE5-ED5853B47B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304" y="1046132"/>
            <a:ext cx="775624" cy="77562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節分イラスト］鬼に向かって豆をまく子供 | 無料フリーイラスト素材集【Frame illust】">
            <a:extLst>
              <a:ext uri="{FF2B5EF4-FFF2-40B4-BE49-F238E27FC236}">
                <a16:creationId xmlns:a16="http://schemas.microsoft.com/office/drawing/2014/main" id="{4FF5D775-56BE-5E89-6B75-FB30473CFE8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42873" y="1055606"/>
            <a:ext cx="700412" cy="66655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 descr="トレーニングマシンで筋トレをする男性のイラスト | かわいいフリー素材集 いらすとや">
            <a:extLst>
              <a:ext uri="{FF2B5EF4-FFF2-40B4-BE49-F238E27FC236}">
                <a16:creationId xmlns:a16="http://schemas.microsoft.com/office/drawing/2014/main" id="{F0366A1D-A296-128A-5A8B-81F66A7CE1B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7541" y="5252570"/>
            <a:ext cx="782488" cy="7824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リカンベントバイク(カラー)/トレーニングマシン/リハビリ/介護・医療/無料イラスト素材">
            <a:extLst>
              <a:ext uri="{FF2B5EF4-FFF2-40B4-BE49-F238E27FC236}">
                <a16:creationId xmlns:a16="http://schemas.microsoft.com/office/drawing/2014/main" id="{C847140E-733A-E332-5DDE-CBF90126DA0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3233" y="5225193"/>
            <a:ext cx="842776" cy="842776"/>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CB5C520A-79FC-DBEF-088B-E2C5FF76BE8E}"/>
              </a:ext>
            </a:extLst>
          </p:cNvPr>
          <p:cNvSpPr/>
          <p:nvPr/>
        </p:nvSpPr>
        <p:spPr>
          <a:xfrm>
            <a:off x="103032" y="7723806"/>
            <a:ext cx="6513156" cy="2036495"/>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1A46DDCB-DD53-D97F-F65B-D9D2039A36C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1884" y="8152599"/>
            <a:ext cx="2099435" cy="1574576"/>
          </a:xfrm>
          <a:prstGeom prst="rect">
            <a:avLst/>
          </a:prstGeom>
          <a:ln>
            <a:noFill/>
          </a:ln>
          <a:effectLst>
            <a:softEdge rad="112500"/>
          </a:effectLst>
        </p:spPr>
      </p:pic>
      <p:pic>
        <p:nvPicPr>
          <p:cNvPr id="16" name="図 15">
            <a:extLst>
              <a:ext uri="{FF2B5EF4-FFF2-40B4-BE49-F238E27FC236}">
                <a16:creationId xmlns:a16="http://schemas.microsoft.com/office/drawing/2014/main" id="{E273AD41-6E6D-4EA6-36DE-33F1EBB8487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429788" y="8152599"/>
            <a:ext cx="2030094" cy="1522570"/>
          </a:xfrm>
          <a:prstGeom prst="rect">
            <a:avLst/>
          </a:prstGeom>
          <a:ln>
            <a:noFill/>
          </a:ln>
          <a:effectLst>
            <a:softEdge rad="112500"/>
          </a:effectLst>
        </p:spPr>
      </p:pic>
      <p:pic>
        <p:nvPicPr>
          <p:cNvPr id="71" name="Picture 6" descr="栄養・食べ物・お菓子】バースデーケーキ（誕生日ケーキ）のかわいいフリーイラスト | フタバのフリーイラスト">
            <a:extLst>
              <a:ext uri="{FF2B5EF4-FFF2-40B4-BE49-F238E27FC236}">
                <a16:creationId xmlns:a16="http://schemas.microsoft.com/office/drawing/2014/main" id="{F8779D25-03CE-BE50-C9AC-4DBC0E3585E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75371" y="7615322"/>
            <a:ext cx="392333" cy="39233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栄養・食べ物・お菓子】バースデーケーキ（誕生日ケーキ）のかわいいフリーイラスト | フタバのフリーイラスト">
            <a:extLst>
              <a:ext uri="{FF2B5EF4-FFF2-40B4-BE49-F238E27FC236}">
                <a16:creationId xmlns:a16="http://schemas.microsoft.com/office/drawing/2014/main" id="{F051581E-7BB4-831F-3F8F-A542A309BEA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5889" y="7621992"/>
            <a:ext cx="392333" cy="3923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初詣のフリーイラスト素材 - 無料のイラスト素材 タダ絵">
            <a:extLst>
              <a:ext uri="{FF2B5EF4-FFF2-40B4-BE49-F238E27FC236}">
                <a16:creationId xmlns:a16="http://schemas.microsoft.com/office/drawing/2014/main" id="{4D69056E-1B03-96BE-4648-3AF8AF062A5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97071" y="1855032"/>
            <a:ext cx="659153" cy="6591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初詣のイラスト「カップルで初詣」 | かわいいフリー素材集 いらすとや">
            <a:extLst>
              <a:ext uri="{FF2B5EF4-FFF2-40B4-BE49-F238E27FC236}">
                <a16:creationId xmlns:a16="http://schemas.microsoft.com/office/drawing/2014/main" id="{F32D38D2-5D29-341E-DB9C-3EA9A36A7D9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42090" y="1897535"/>
            <a:ext cx="613472" cy="57255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904FD127-4BB5-785C-66AF-0A279F0B648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559886" y="8041321"/>
            <a:ext cx="1963993" cy="1584360"/>
          </a:xfrm>
          <a:prstGeom prst="rect">
            <a:avLst/>
          </a:prstGeom>
          <a:ln>
            <a:noFill/>
          </a:ln>
          <a:effectLst>
            <a:softEdge rad="112500"/>
          </a:effectLst>
        </p:spPr>
      </p:pic>
      <p:sp>
        <p:nvSpPr>
          <p:cNvPr id="44" name="スクロール: 横 43">
            <a:extLst>
              <a:ext uri="{FF2B5EF4-FFF2-40B4-BE49-F238E27FC236}">
                <a16:creationId xmlns:a16="http://schemas.microsoft.com/office/drawing/2014/main" id="{E9DC0E8E-89FF-9270-3E42-2A0A4A0F6728}"/>
              </a:ext>
            </a:extLst>
          </p:cNvPr>
          <p:cNvSpPr/>
          <p:nvPr/>
        </p:nvSpPr>
        <p:spPr>
          <a:xfrm>
            <a:off x="1577799" y="7427745"/>
            <a:ext cx="3450423" cy="822050"/>
          </a:xfrm>
          <a:prstGeom prst="horizontalScroll">
            <a:avLst/>
          </a:prstGeom>
          <a:solidFill>
            <a:srgbClr val="7CEB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latin typeface="HGP創英ﾌﾟﾚｾﾞﾝｽEB" panose="02020800000000000000" pitchFamily="18" charset="-128"/>
                <a:ea typeface="HGP創英ﾌﾟﾚｾﾞﾝｽEB" panose="02020800000000000000" pitchFamily="18" charset="-128"/>
              </a:rPr>
              <a:t>1</a:t>
            </a:r>
            <a:r>
              <a:rPr lang="ja-JP" altLang="en-US" sz="2000" b="1" dirty="0">
                <a:solidFill>
                  <a:schemeClr val="tx1"/>
                </a:solidFill>
                <a:latin typeface="HGP創英ﾌﾟﾚｾﾞﾝｽEB" panose="02020800000000000000" pitchFamily="18" charset="-128"/>
                <a:ea typeface="HGP創英ﾌﾟﾚｾﾞﾝｽEB" panose="02020800000000000000" pitchFamily="18" charset="-128"/>
              </a:rPr>
              <a:t>月の誕生日のお客様</a:t>
            </a:r>
            <a:endParaRPr lang="en-US" altLang="ja-JP" sz="2000" b="1" dirty="0">
              <a:solidFill>
                <a:schemeClr val="tx1"/>
              </a:solidFill>
              <a:latin typeface="HGP創英ﾌﾟﾚｾﾞﾝｽEB" panose="02020800000000000000" pitchFamily="18" charset="-128"/>
              <a:ea typeface="HGP創英ﾌﾟﾚｾﾞﾝｽEB" panose="02020800000000000000" pitchFamily="18" charset="-128"/>
            </a:endParaRPr>
          </a:p>
        </p:txBody>
      </p:sp>
      <p:pic>
        <p:nvPicPr>
          <p:cNvPr id="6" name="Picture 2" descr="いらすとぷらす - 幼稚園・保育園・介護・福祉向け向けイラスト素材サイト・会員登録不要・無料ダウンロード -">
            <a:extLst>
              <a:ext uri="{FF2B5EF4-FFF2-40B4-BE49-F238E27FC236}">
                <a16:creationId xmlns:a16="http://schemas.microsoft.com/office/drawing/2014/main" id="{04BD1B30-00C8-54D5-A444-88ABC4030CF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11007" y="7263294"/>
            <a:ext cx="664714" cy="986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いらすとぷらす - 幼稚園・保育園・介護・福祉向け向けイラスト素材サイト・会員登録不要・無料ダウンロード -">
            <a:extLst>
              <a:ext uri="{FF2B5EF4-FFF2-40B4-BE49-F238E27FC236}">
                <a16:creationId xmlns:a16="http://schemas.microsoft.com/office/drawing/2014/main" id="{B252F613-347F-3503-7F50-EB321BE82DA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20283" y="7237690"/>
            <a:ext cx="664714" cy="98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746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56695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9998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3270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25102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36422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88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664368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20642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19432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1803526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54CF73-3AA9-41C6-BF30-5D7D34259693}" type="datetimeFigureOut">
              <a:rPr kumimoji="1" lang="ja-JP" altLang="en-US" smtClean="0"/>
              <a:t>2026/2/6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86943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4CF73-3AA9-41C6-BF30-5D7D34259693}" type="datetimeFigureOut">
              <a:rPr kumimoji="1" lang="ja-JP" altLang="en-US" smtClean="0"/>
              <a:t>2026/2/6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36232-CF79-4C6C-AA5C-AB46F8313B8F}" type="slidenum">
              <a:rPr kumimoji="1" lang="ja-JP" altLang="en-US" smtClean="0"/>
              <a:t>‹#›</a:t>
            </a:fld>
            <a:endParaRPr kumimoji="1" lang="ja-JP" altLang="en-US"/>
          </a:p>
        </p:txBody>
      </p:sp>
    </p:spTree>
    <p:extLst>
      <p:ext uri="{BB962C8B-B14F-4D97-AF65-F5344CB8AC3E}">
        <p14:creationId xmlns:p14="http://schemas.microsoft.com/office/powerpoint/2010/main" val="3058291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50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18138</TotalTime>
  <Words>62</Words>
  <Application>Microsoft Office PowerPoint</Application>
  <PresentationFormat>ワイド画面</PresentationFormat>
  <Paragraphs>9</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AR PハイカラＰＯＰ体H</vt:lpstr>
      <vt:lpstr>HGPｺﾞｼｯｸE</vt:lpstr>
      <vt:lpstr>HGP創英ﾌﾟﾚｾﾞﾝｽEB</vt:lpstr>
      <vt:lpstr>HGP創英角ｺﾞｼｯｸUB</vt:lpstr>
      <vt:lpstr>ＭＳ Ｐ明朝</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長谷部雅人</dc:creator>
  <cp:lastModifiedBy>陽介 石井</cp:lastModifiedBy>
  <cp:revision>1274</cp:revision>
  <cp:lastPrinted>2026-01-26T04:42:52Z</cp:lastPrinted>
  <dcterms:created xsi:type="dcterms:W3CDTF">2014-05-28T11:26:15Z</dcterms:created>
  <dcterms:modified xsi:type="dcterms:W3CDTF">2026-02-06T06:06:57Z</dcterms:modified>
</cp:coreProperties>
</file>