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C6"/>
    <a:srgbClr val="FEF6F0"/>
    <a:srgbClr val="7CEB99"/>
    <a:srgbClr val="A3DBFF"/>
    <a:srgbClr val="989800"/>
    <a:srgbClr val="FFCE3C"/>
    <a:srgbClr val="DE10C1"/>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2026/1/5</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hyperlink" Target="http://gahag.net/000913-christmas-frame/" TargetMode="External"/><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7.jpe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1.png"/><Relationship Id="rId2" Type="http://schemas.openxmlformats.org/officeDocument/2006/relationships/slide" Target="../slides/slide1.xml"/><Relationship Id="rId16" Type="http://schemas.openxmlformats.org/officeDocument/2006/relationships/image" Target="../media/image13.png"/><Relationship Id="rId20" Type="http://schemas.openxmlformats.org/officeDocument/2006/relationships/image" Target="../media/image16.jpeg"/><Relationship Id="rId29" Type="http://schemas.openxmlformats.org/officeDocument/2006/relationships/image" Target="../media/image25.png"/><Relationship Id="rId1" Type="http://schemas.openxmlformats.org/officeDocument/2006/relationships/notesMaster" Target="../notesMasters/notesMaster1.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image" Target="../media/image20.jpeg"/><Relationship Id="rId32" Type="http://schemas.openxmlformats.org/officeDocument/2006/relationships/image" Target="../media/image28.png"/><Relationship Id="rId5" Type="http://schemas.openxmlformats.org/officeDocument/2006/relationships/image" Target="../media/image2.jpeg"/><Relationship Id="rId15" Type="http://schemas.openxmlformats.org/officeDocument/2006/relationships/image" Target="../media/image12.png"/><Relationship Id="rId23" Type="http://schemas.openxmlformats.org/officeDocument/2006/relationships/image" Target="../media/image19.jpeg"/><Relationship Id="rId28" Type="http://schemas.openxmlformats.org/officeDocument/2006/relationships/image" Target="../media/image24.jpeg"/><Relationship Id="rId10" Type="http://schemas.openxmlformats.org/officeDocument/2006/relationships/image" Target="../media/image7.jpeg"/><Relationship Id="rId19" Type="http://schemas.openxmlformats.org/officeDocument/2006/relationships/image" Target="../media/image15.jpeg"/><Relationship Id="rId31" Type="http://schemas.openxmlformats.org/officeDocument/2006/relationships/image" Target="../media/image27.png"/><Relationship Id="rId4" Type="http://schemas.openxmlformats.org/officeDocument/2006/relationships/hyperlink" Target="https://gahag.net/009376-celebration-frame/"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8.jpeg"/><Relationship Id="rId27" Type="http://schemas.openxmlformats.org/officeDocument/2006/relationships/image" Target="../media/image23.jpeg"/><Relationship Id="rId30" Type="http://schemas.openxmlformats.org/officeDocument/2006/relationships/image" Target="../media/image26.pn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604F37BC-70EE-CD51-0A1E-A448284917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169" y="7848278"/>
            <a:ext cx="6520921" cy="1937442"/>
          </a:xfrm>
          <a:prstGeom prst="rect">
            <a:avLst/>
          </a:prstGeom>
        </p:spPr>
      </p:pic>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1"/>
            <a:ext cx="6520921" cy="589435"/>
          </a:xfrm>
          <a:prstGeom prst="rect">
            <a:avLst/>
          </a:prstGeom>
          <a:solidFill>
            <a:schemeClr val="accent4">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3200" dirty="0">
                <a:ln w="0"/>
                <a:solidFill>
                  <a:schemeClr val="bg1"/>
                </a:solidFill>
                <a:effectLst>
                  <a:outerShdw blurRad="38100" dist="19050" dir="2700000" algn="tl" rotWithShape="0">
                    <a:schemeClr val="dk1">
                      <a:alpha val="40000"/>
                    </a:schemeClr>
                  </a:outerShdw>
                </a:effectLst>
                <a:highlight>
                  <a:srgbClr val="FF00FF"/>
                </a:highlight>
                <a:latin typeface="HGPｺﾞｼｯｸE" panose="020B0900000000000000" pitchFamily="50" charset="-128"/>
                <a:ea typeface="HGPｺﾞｼｯｸE" panose="020B0900000000000000" pitchFamily="50" charset="-128"/>
              </a:rPr>
              <a:t>小松原</a:t>
            </a:r>
            <a:r>
              <a:rPr lang="en-US" altLang="ja-JP" sz="3200" dirty="0">
                <a:ln w="0"/>
                <a:solidFill>
                  <a:schemeClr val="bg1"/>
                </a:solidFill>
                <a:effectLst>
                  <a:outerShdw blurRad="38100" dist="19050" dir="2700000" algn="tl" rotWithShape="0">
                    <a:schemeClr val="dk1">
                      <a:alpha val="40000"/>
                    </a:schemeClr>
                  </a:outerShdw>
                </a:effectLst>
                <a:highlight>
                  <a:srgbClr val="FF00FF"/>
                </a:highlight>
                <a:latin typeface="HGPｺﾞｼｯｸE" panose="020B0900000000000000" pitchFamily="50" charset="-128"/>
                <a:ea typeface="HGPｺﾞｼｯｸE" panose="020B0900000000000000" pitchFamily="50" charset="-128"/>
              </a:rPr>
              <a:t>DS</a:t>
            </a:r>
            <a:r>
              <a:rPr lang="ja-JP" altLang="en-US" sz="3200" dirty="0">
                <a:ln w="0"/>
                <a:solidFill>
                  <a:schemeClr val="bg1"/>
                </a:solidFill>
                <a:effectLst>
                  <a:outerShdw blurRad="38100" dist="19050" dir="2700000" algn="tl" rotWithShape="0">
                    <a:schemeClr val="dk1">
                      <a:alpha val="40000"/>
                    </a:schemeClr>
                  </a:outerShdw>
                </a:effectLst>
                <a:highlight>
                  <a:srgbClr val="FF00FF"/>
                </a:highlight>
                <a:latin typeface="HGPｺﾞｼｯｸE" panose="020B0900000000000000" pitchFamily="50" charset="-128"/>
                <a:ea typeface="HGPｺﾞｼｯｸE" panose="020B0900000000000000" pitchFamily="50" charset="-128"/>
              </a:rPr>
              <a:t>新聞　</a:t>
            </a:r>
            <a:r>
              <a:rPr lang="en-US" altLang="ja-JP" sz="3200" dirty="0">
                <a:ln w="0"/>
                <a:solidFill>
                  <a:schemeClr val="bg1"/>
                </a:solidFill>
                <a:effectLst>
                  <a:outerShdw blurRad="38100" dist="19050" dir="2700000" algn="tl" rotWithShape="0">
                    <a:schemeClr val="dk1">
                      <a:alpha val="40000"/>
                    </a:schemeClr>
                  </a:outerShdw>
                </a:effectLst>
                <a:highlight>
                  <a:srgbClr val="FF00FF"/>
                </a:highlight>
                <a:latin typeface="HGPｺﾞｼｯｸE" panose="020B0900000000000000" pitchFamily="50" charset="-128"/>
                <a:ea typeface="HGPｺﾞｼｯｸE" panose="020B0900000000000000" pitchFamily="50" charset="-128"/>
              </a:rPr>
              <a:t>2026</a:t>
            </a:r>
            <a:r>
              <a:rPr lang="ja-JP" altLang="en-US" sz="3200" dirty="0">
                <a:ln w="0"/>
                <a:solidFill>
                  <a:schemeClr val="bg1"/>
                </a:solidFill>
                <a:effectLst>
                  <a:outerShdw blurRad="38100" dist="19050" dir="2700000" algn="tl" rotWithShape="0">
                    <a:schemeClr val="dk1">
                      <a:alpha val="40000"/>
                    </a:schemeClr>
                  </a:outerShdw>
                </a:effectLst>
                <a:highlight>
                  <a:srgbClr val="FF00FF"/>
                </a:highlight>
                <a:latin typeface="HGPｺﾞｼｯｸE" panose="020B0900000000000000" pitchFamily="50" charset="-128"/>
                <a:ea typeface="HGPｺﾞｼｯｸE" panose="020B0900000000000000" pitchFamily="50" charset="-128"/>
              </a:rPr>
              <a:t>年１月号</a:t>
            </a:r>
            <a:endParaRPr kumimoji="1" lang="ja-JP" altLang="en-US" sz="3200" dirty="0">
              <a:ln w="0"/>
              <a:solidFill>
                <a:schemeClr val="bg1"/>
              </a:solidFill>
              <a:effectLst>
                <a:outerShdw blurRad="38100" dist="19050" dir="2700000" algn="tl" rotWithShape="0">
                  <a:schemeClr val="dk1">
                    <a:alpha val="40000"/>
                  </a:schemeClr>
                </a:outerShdw>
              </a:effectLst>
              <a:highlight>
                <a:srgbClr val="FF00FF"/>
              </a:highlight>
              <a:latin typeface="HGPｺﾞｼｯｸE" panose="020B0900000000000000" pitchFamily="50" charset="-128"/>
              <a:ea typeface="HGPｺﾞｼｯｸE" panose="020B09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正方形/長方形 48">
            <a:extLst>
              <a:ext uri="{FF2B5EF4-FFF2-40B4-BE49-F238E27FC236}">
                <a16:creationId xmlns:a16="http://schemas.microsoft.com/office/drawing/2014/main" id="{944BBBF9-DB57-83C4-5F15-19C8B42DC8E7}"/>
              </a:ext>
            </a:extLst>
          </p:cNvPr>
          <p:cNvSpPr/>
          <p:nvPr/>
        </p:nvSpPr>
        <p:spPr>
          <a:xfrm>
            <a:off x="94170" y="5964358"/>
            <a:ext cx="6513156" cy="189480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8" name="図 47">
            <a:extLst>
              <a:ext uri="{FF2B5EF4-FFF2-40B4-BE49-F238E27FC236}">
                <a16:creationId xmlns:a16="http://schemas.microsoft.com/office/drawing/2014/main" id="{DBB08FE5-8914-B626-7549-1113C6FB8B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341" y="6320303"/>
            <a:ext cx="2012875" cy="1509656"/>
          </a:xfrm>
          <a:prstGeom prst="rect">
            <a:avLst/>
          </a:prstGeom>
        </p:spPr>
      </p:pic>
      <p:pic>
        <p:nvPicPr>
          <p:cNvPr id="53" name="図 52">
            <a:extLst>
              <a:ext uri="{FF2B5EF4-FFF2-40B4-BE49-F238E27FC236}">
                <a16:creationId xmlns:a16="http://schemas.microsoft.com/office/drawing/2014/main" id="{76A6C5DE-944A-3934-E88F-D383C13F27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3506" y="6284879"/>
            <a:ext cx="2012379" cy="1509284"/>
          </a:xfrm>
          <a:prstGeom prst="rect">
            <a:avLst/>
          </a:prstGeom>
        </p:spPr>
      </p:pic>
      <p:pic>
        <p:nvPicPr>
          <p:cNvPr id="62" name="図 61">
            <a:extLst>
              <a:ext uri="{FF2B5EF4-FFF2-40B4-BE49-F238E27FC236}">
                <a16:creationId xmlns:a16="http://schemas.microsoft.com/office/drawing/2014/main" id="{C194EA0D-A42B-78C7-2A53-BB4AB50939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3236" y="6254855"/>
            <a:ext cx="2073369" cy="1555027"/>
          </a:xfrm>
          <a:prstGeom prst="rect">
            <a:avLst/>
          </a:prstGeom>
        </p:spPr>
      </p:pic>
      <p:pic>
        <p:nvPicPr>
          <p:cNvPr id="73" name="図 72">
            <a:extLst>
              <a:ext uri="{FF2B5EF4-FFF2-40B4-BE49-F238E27FC236}">
                <a16:creationId xmlns:a16="http://schemas.microsoft.com/office/drawing/2014/main" id="{9C0814F0-1616-7B88-C936-C8903D8E01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932" y="8256751"/>
            <a:ext cx="1854816" cy="1391111"/>
          </a:xfrm>
          <a:prstGeom prst="rect">
            <a:avLst/>
          </a:prstGeom>
        </p:spPr>
      </p:pic>
      <p:pic>
        <p:nvPicPr>
          <p:cNvPr id="79" name="図 78">
            <a:extLst>
              <a:ext uri="{FF2B5EF4-FFF2-40B4-BE49-F238E27FC236}">
                <a16:creationId xmlns:a16="http://schemas.microsoft.com/office/drawing/2014/main" id="{1AF8E085-F733-96E3-682E-4ECFBEAE4E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4228" y="8294630"/>
            <a:ext cx="1793040" cy="1344780"/>
          </a:xfrm>
          <a:prstGeom prst="rect">
            <a:avLst/>
          </a:prstGeom>
        </p:spPr>
      </p:pic>
      <p:pic>
        <p:nvPicPr>
          <p:cNvPr id="82" name="図 81">
            <a:extLst>
              <a:ext uri="{FF2B5EF4-FFF2-40B4-BE49-F238E27FC236}">
                <a16:creationId xmlns:a16="http://schemas.microsoft.com/office/drawing/2014/main" id="{FF112DF3-AC88-BC4D-14EA-0D6C8D582D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91914" y="8294587"/>
            <a:ext cx="1780851" cy="1335638"/>
          </a:xfrm>
          <a:prstGeom prst="rect">
            <a:avLst/>
          </a:prstGeom>
        </p:spPr>
      </p:pic>
      <p:pic>
        <p:nvPicPr>
          <p:cNvPr id="1054" name="Picture 30" descr="お正月・門松のイラスト | フリー素材 イラストミント">
            <a:extLst>
              <a:ext uri="{FF2B5EF4-FFF2-40B4-BE49-F238E27FC236}">
                <a16:creationId xmlns:a16="http://schemas.microsoft.com/office/drawing/2014/main" id="{D8BDE60E-081A-23DE-96AE-052816E365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470" y="122848"/>
            <a:ext cx="657067" cy="625785"/>
          </a:xfrm>
          <a:prstGeom prst="rect">
            <a:avLst/>
          </a:prstGeom>
          <a:noFill/>
          <a:extLst>
            <a:ext uri="{909E8E84-426E-40DD-AFC4-6F175D3DCCD1}">
              <a14:hiddenFill xmlns:a14="http://schemas.microsoft.com/office/drawing/2010/main">
                <a:solidFill>
                  <a:srgbClr val="FFFFFF"/>
                </a:solidFill>
              </a14:hiddenFill>
            </a:ext>
          </a:extLst>
        </p:spPr>
      </p:pic>
      <p:sp>
        <p:nvSpPr>
          <p:cNvPr id="95" name="正方形/長方形 94">
            <a:extLst>
              <a:ext uri="{FF2B5EF4-FFF2-40B4-BE49-F238E27FC236}">
                <a16:creationId xmlns:a16="http://schemas.microsoft.com/office/drawing/2014/main" id="{ED88D782-FC13-0B8A-24B4-B490C1F328CB}"/>
              </a:ext>
            </a:extLst>
          </p:cNvPr>
          <p:cNvSpPr/>
          <p:nvPr/>
        </p:nvSpPr>
        <p:spPr>
          <a:xfrm>
            <a:off x="80878" y="724415"/>
            <a:ext cx="6534212" cy="568904"/>
          </a:xfrm>
          <a:prstGeom prst="rect">
            <a:avLst/>
          </a:prstGeom>
          <a:solidFill>
            <a:srgbClr val="FFC6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昨年も大変お世話になりました</a:t>
            </a:r>
            <a:r>
              <a:rPr kumimoji="1" lang="en-US" altLang="ja-JP" sz="1200" b="1" dirty="0">
                <a:solidFill>
                  <a:schemeClr val="tx1"/>
                </a:solidFill>
              </a:rPr>
              <a:t>(^^♪</a:t>
            </a:r>
          </a:p>
          <a:p>
            <a:pPr algn="ctr"/>
            <a:r>
              <a:rPr lang="ja-JP" altLang="en-US" sz="1200" b="1" dirty="0">
                <a:solidFill>
                  <a:schemeClr val="tx1"/>
                </a:solidFill>
              </a:rPr>
              <a:t>新しい年が皆様にとって良い年となりますようお祈り申しあがげます</a:t>
            </a:r>
            <a:endParaRPr kumimoji="1" lang="ja-JP" altLang="en-US" sz="1200" b="1" dirty="0">
              <a:solidFill>
                <a:schemeClr val="tx1"/>
              </a:solidFill>
            </a:endParaRPr>
          </a:p>
        </p:txBody>
      </p:sp>
      <p:pic>
        <p:nvPicPr>
          <p:cNvPr id="1056" name="Picture 32" descr="正月 イラスト一覧【歯科素材.com】歯医者さん向け無料イラスト">
            <a:extLst>
              <a:ext uri="{FF2B5EF4-FFF2-40B4-BE49-F238E27FC236}">
                <a16:creationId xmlns:a16="http://schemas.microsoft.com/office/drawing/2014/main" id="{1AEDABA3-DCEC-36C3-AC84-FF964AAF01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5978" y="138166"/>
            <a:ext cx="525293" cy="525293"/>
          </a:xfrm>
          <a:prstGeom prst="rect">
            <a:avLst/>
          </a:prstGeom>
          <a:noFill/>
          <a:extLst>
            <a:ext uri="{909E8E84-426E-40DD-AFC4-6F175D3DCCD1}">
              <a14:hiddenFill xmlns:a14="http://schemas.microsoft.com/office/drawing/2010/main">
                <a:solidFill>
                  <a:srgbClr val="FFFFFF"/>
                </a:solidFill>
              </a14:hiddenFill>
            </a:ext>
          </a:extLst>
        </p:spPr>
      </p:pic>
      <p:pic>
        <p:nvPicPr>
          <p:cNvPr id="97" name="図 96">
            <a:extLst>
              <a:ext uri="{FF2B5EF4-FFF2-40B4-BE49-F238E27FC236}">
                <a16:creationId xmlns:a16="http://schemas.microsoft.com/office/drawing/2014/main" id="{D27F3E0F-9286-D2E5-FD64-D6078141BA7A}"/>
              </a:ext>
            </a:extLst>
          </p:cNvPr>
          <p:cNvPicPr>
            <a:picLocks noChangeAspect="1"/>
          </p:cNvPicPr>
          <p:nvPr/>
        </p:nvPicPr>
        <p:blipFill>
          <a:blip r:embed="rId14">
            <a:extLst>
              <a:ext uri="{28A0092B-C50C-407E-A947-70E740481C1C}">
                <a14:useLocalDpi xmlns:a14="http://schemas.microsoft.com/office/drawing/2010/main" val="0"/>
              </a:ext>
            </a:extLst>
          </a:blip>
          <a:srcRect l="1293" t="21509" r="2172" b="33812"/>
          <a:stretch>
            <a:fillRect/>
          </a:stretch>
        </p:blipFill>
        <p:spPr>
          <a:xfrm>
            <a:off x="94169" y="1295719"/>
            <a:ext cx="2941975" cy="1021224"/>
          </a:xfrm>
          <a:prstGeom prst="rect">
            <a:avLst/>
          </a:prstGeom>
        </p:spPr>
      </p:pic>
      <p:sp>
        <p:nvSpPr>
          <p:cNvPr id="77" name="スクロール: 横 76">
            <a:extLst>
              <a:ext uri="{FF2B5EF4-FFF2-40B4-BE49-F238E27FC236}">
                <a16:creationId xmlns:a16="http://schemas.microsoft.com/office/drawing/2014/main" id="{A96A2D53-79CD-7F63-3214-DFC0298E341A}"/>
              </a:ext>
            </a:extLst>
          </p:cNvPr>
          <p:cNvSpPr/>
          <p:nvPr/>
        </p:nvSpPr>
        <p:spPr>
          <a:xfrm>
            <a:off x="2621189" y="7873893"/>
            <a:ext cx="3691717" cy="554530"/>
          </a:xfrm>
          <a:prstGeom prst="horizontalScroll">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HGP創英ﾌﾟﾚｾﾞﾝｽEB" panose="02020800000000000000" pitchFamily="18" charset="-128"/>
                <a:ea typeface="HGP創英ﾌﾟﾚｾﾞﾝｽEB" panose="02020800000000000000" pitchFamily="18" charset="-128"/>
              </a:rPr>
              <a:t>～クリスマス　スペシャル手作りランチとケーキ～</a:t>
            </a:r>
            <a:endParaRPr lang="en-US" altLang="ja-JP" sz="1200"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84" name="Picture 4" descr="クリスマスツリーとサンタクロース かわいい クリスマス イラスト無料 フリー91542 | 素材Good">
            <a:extLst>
              <a:ext uri="{FF2B5EF4-FFF2-40B4-BE49-F238E27FC236}">
                <a16:creationId xmlns:a16="http://schemas.microsoft.com/office/drawing/2014/main" id="{7FED6ACD-C434-540E-3B68-F7C1504C828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3074" y="7842317"/>
            <a:ext cx="582771" cy="591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クリスマスのイラスト | 無料のフリー素材 イラストエイト">
            <a:extLst>
              <a:ext uri="{FF2B5EF4-FFF2-40B4-BE49-F238E27FC236}">
                <a16:creationId xmlns:a16="http://schemas.microsoft.com/office/drawing/2014/main" id="{2F95C183-DA2A-F4FB-D3F0-9E335FA330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1044" y="7868164"/>
            <a:ext cx="562344" cy="592694"/>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2EAE70E4-46CC-122C-37FD-77508ECA5080}"/>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87523" y="2314660"/>
            <a:ext cx="6502396" cy="3888935"/>
          </a:xfrm>
          <a:prstGeom prst="rect">
            <a:avLst/>
          </a:prstGeom>
        </p:spPr>
      </p:pic>
      <p:pic>
        <p:nvPicPr>
          <p:cNvPr id="24" name="図 23">
            <a:extLst>
              <a:ext uri="{FF2B5EF4-FFF2-40B4-BE49-F238E27FC236}">
                <a16:creationId xmlns:a16="http://schemas.microsoft.com/office/drawing/2014/main" id="{B687A877-10D1-6F5D-5B3D-7584C4FDB84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0301" y="2932762"/>
            <a:ext cx="1952342" cy="1464256"/>
          </a:xfrm>
          <a:prstGeom prst="rect">
            <a:avLst/>
          </a:prstGeom>
        </p:spPr>
      </p:pic>
      <p:pic>
        <p:nvPicPr>
          <p:cNvPr id="30" name="図 29">
            <a:extLst>
              <a:ext uri="{FF2B5EF4-FFF2-40B4-BE49-F238E27FC236}">
                <a16:creationId xmlns:a16="http://schemas.microsoft.com/office/drawing/2014/main" id="{E7C26C33-4066-A56D-227B-E4703280886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79660" y="2940580"/>
            <a:ext cx="2009365" cy="1507023"/>
          </a:xfrm>
          <a:prstGeom prst="rect">
            <a:avLst/>
          </a:prstGeom>
        </p:spPr>
      </p:pic>
      <p:pic>
        <p:nvPicPr>
          <p:cNvPr id="41" name="図 40">
            <a:extLst>
              <a:ext uri="{FF2B5EF4-FFF2-40B4-BE49-F238E27FC236}">
                <a16:creationId xmlns:a16="http://schemas.microsoft.com/office/drawing/2014/main" id="{E5B0C951-CFB8-3A09-A5EE-5319EECCECF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76043" y="2941581"/>
            <a:ext cx="1967635" cy="1475726"/>
          </a:xfrm>
          <a:prstGeom prst="rect">
            <a:avLst/>
          </a:prstGeom>
        </p:spPr>
      </p:pic>
      <p:pic>
        <p:nvPicPr>
          <p:cNvPr id="39" name="図 38">
            <a:extLst>
              <a:ext uri="{FF2B5EF4-FFF2-40B4-BE49-F238E27FC236}">
                <a16:creationId xmlns:a16="http://schemas.microsoft.com/office/drawing/2014/main" id="{1EB00CCB-EFA7-AEA5-5CA8-EBB71E637EA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53981" y="4498863"/>
            <a:ext cx="2009364" cy="1553461"/>
          </a:xfrm>
          <a:prstGeom prst="rect">
            <a:avLst/>
          </a:prstGeom>
        </p:spPr>
      </p:pic>
      <p:pic>
        <p:nvPicPr>
          <p:cNvPr id="35" name="図 34">
            <a:extLst>
              <a:ext uri="{FF2B5EF4-FFF2-40B4-BE49-F238E27FC236}">
                <a16:creationId xmlns:a16="http://schemas.microsoft.com/office/drawing/2014/main" id="{02EEECCF-C837-B903-EB2A-8C0EE1BA429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3464" y="4521464"/>
            <a:ext cx="1967633" cy="1475725"/>
          </a:xfrm>
          <a:prstGeom prst="rect">
            <a:avLst/>
          </a:prstGeom>
        </p:spPr>
      </p:pic>
      <p:pic>
        <p:nvPicPr>
          <p:cNvPr id="18" name="図 17">
            <a:extLst>
              <a:ext uri="{FF2B5EF4-FFF2-40B4-BE49-F238E27FC236}">
                <a16:creationId xmlns:a16="http://schemas.microsoft.com/office/drawing/2014/main" id="{6EDB7E0A-2172-2476-61A0-95DA553E785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539957" y="4563806"/>
            <a:ext cx="1997578" cy="1498183"/>
          </a:xfrm>
          <a:prstGeom prst="rect">
            <a:avLst/>
          </a:prstGeom>
        </p:spPr>
      </p:pic>
      <p:sp>
        <p:nvSpPr>
          <p:cNvPr id="81" name="四角形: 角を丸くする 80">
            <a:extLst>
              <a:ext uri="{FF2B5EF4-FFF2-40B4-BE49-F238E27FC236}">
                <a16:creationId xmlns:a16="http://schemas.microsoft.com/office/drawing/2014/main" id="{9C524C55-7D3B-729B-EF0B-3DCCFCDDFF8D}"/>
              </a:ext>
            </a:extLst>
          </p:cNvPr>
          <p:cNvSpPr/>
          <p:nvPr/>
        </p:nvSpPr>
        <p:spPr>
          <a:xfrm>
            <a:off x="925670" y="2379166"/>
            <a:ext cx="4578038" cy="50729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HGP創英ﾌﾟﾚｾﾞﾝｽEB" panose="02020800000000000000" pitchFamily="18" charset="-128"/>
                <a:ea typeface="HGP創英ﾌﾟﾚｾﾞﾝｽEB" panose="02020800000000000000" pitchFamily="18" charset="-128"/>
              </a:rPr>
              <a:t>12</a:t>
            </a:r>
            <a:r>
              <a:rPr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月のイベント　</a:t>
            </a:r>
            <a:r>
              <a:rPr kumimoji="1"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a:t>
            </a:r>
            <a:r>
              <a:rPr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クリスマス会</a:t>
            </a:r>
            <a:r>
              <a:rPr kumimoji="1"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　</a:t>
            </a:r>
          </a:p>
        </p:txBody>
      </p:sp>
      <p:pic>
        <p:nvPicPr>
          <p:cNvPr id="83" name="Picture 2" descr="生活・行事・クリスマス・冬・人】プレゼントを持ったサンタさんのかわいいフリーイラスト | フタバのフリーイラスト">
            <a:extLst>
              <a:ext uri="{FF2B5EF4-FFF2-40B4-BE49-F238E27FC236}">
                <a16:creationId xmlns:a16="http://schemas.microsoft.com/office/drawing/2014/main" id="{8D1D7D52-29BC-4364-30FE-E796F5FB974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9421" y="2328751"/>
            <a:ext cx="595010" cy="59501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可愛いクリスマスリースのイラスト｜イラスト素材館">
            <a:extLst>
              <a:ext uri="{FF2B5EF4-FFF2-40B4-BE49-F238E27FC236}">
                <a16:creationId xmlns:a16="http://schemas.microsoft.com/office/drawing/2014/main" id="{62318EF1-9BF7-3BA1-4BFE-B7269EAB6CE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69802" y="2386463"/>
            <a:ext cx="519669" cy="519669"/>
          </a:xfrm>
          <a:prstGeom prst="rect">
            <a:avLst/>
          </a:prstGeom>
          <a:noFill/>
          <a:extLst>
            <a:ext uri="{909E8E84-426E-40DD-AFC4-6F175D3DCCD1}">
              <a14:hiddenFill xmlns:a14="http://schemas.microsoft.com/office/drawing/2010/main">
                <a:solidFill>
                  <a:srgbClr val="FFFFFF"/>
                </a:solidFill>
              </a14:hiddenFill>
            </a:ext>
          </a:extLst>
        </p:spPr>
      </p:pic>
      <p:pic>
        <p:nvPicPr>
          <p:cNvPr id="99" name="図 98">
            <a:extLst>
              <a:ext uri="{FF2B5EF4-FFF2-40B4-BE49-F238E27FC236}">
                <a16:creationId xmlns:a16="http://schemas.microsoft.com/office/drawing/2014/main" id="{F5F11DB7-A5A7-37D0-2AB6-F65033C6EBA6}"/>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a:xfrm>
            <a:off x="3042791" y="1297284"/>
            <a:ext cx="3588702" cy="1044585"/>
          </a:xfrm>
          <a:prstGeom prst="rect">
            <a:avLst/>
          </a:prstGeom>
        </p:spPr>
      </p:pic>
      <p:pic>
        <p:nvPicPr>
          <p:cNvPr id="1046" name="Picture 22" descr="2026年午年の干支だるまイラスト/年号・午・赤のイラスト素材 [FYI08317780] | ストックフォトの Qlean  Market（キュリンマーケット）">
            <a:extLst>
              <a:ext uri="{FF2B5EF4-FFF2-40B4-BE49-F238E27FC236}">
                <a16:creationId xmlns:a16="http://schemas.microsoft.com/office/drawing/2014/main" id="{AE0F5C0C-F9B9-3523-C8F2-2484B23AAB8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4169" y="706096"/>
            <a:ext cx="401789" cy="574865"/>
          </a:xfrm>
          <a:prstGeom prst="rect">
            <a:avLst/>
          </a:prstGeom>
          <a:noFill/>
          <a:extLst>
            <a:ext uri="{909E8E84-426E-40DD-AFC4-6F175D3DCCD1}">
              <a14:hiddenFill xmlns:a14="http://schemas.microsoft.com/office/drawing/2010/main">
                <a:solidFill>
                  <a:srgbClr val="FFFFFF"/>
                </a:solidFill>
              </a14:hiddenFill>
            </a:ext>
          </a:extLst>
        </p:spPr>
      </p:pic>
      <p:sp>
        <p:nvSpPr>
          <p:cNvPr id="91" name="正方形/長方形 90">
            <a:extLst>
              <a:ext uri="{FF2B5EF4-FFF2-40B4-BE49-F238E27FC236}">
                <a16:creationId xmlns:a16="http://schemas.microsoft.com/office/drawing/2014/main" id="{3A950E7C-1759-06C9-205B-1B35DF316788}"/>
              </a:ext>
            </a:extLst>
          </p:cNvPr>
          <p:cNvSpPr/>
          <p:nvPr/>
        </p:nvSpPr>
        <p:spPr>
          <a:xfrm>
            <a:off x="6062840" y="709129"/>
            <a:ext cx="558895" cy="5689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0" name="Picture 26" descr="2026の看板を持つ馬 かわいい 午年イラスト 無料 フリー91759 | 素材Good">
            <a:extLst>
              <a:ext uri="{FF2B5EF4-FFF2-40B4-BE49-F238E27FC236}">
                <a16:creationId xmlns:a16="http://schemas.microsoft.com/office/drawing/2014/main" id="{615254B8-09D8-7611-B4D9-68BA8B50D40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95797" y="737900"/>
            <a:ext cx="525938" cy="564420"/>
          </a:xfrm>
          <a:prstGeom prst="rect">
            <a:avLst/>
          </a:prstGeom>
          <a:noFill/>
          <a:extLst>
            <a:ext uri="{909E8E84-426E-40DD-AFC4-6F175D3DCCD1}">
              <a14:hiddenFill xmlns:a14="http://schemas.microsoft.com/office/drawing/2010/main">
                <a:solidFill>
                  <a:srgbClr val="FFFFFF"/>
                </a:solidFill>
              </a14:hiddenFill>
            </a:ext>
          </a:extLst>
        </p:spPr>
      </p:pic>
      <p:sp>
        <p:nvSpPr>
          <p:cNvPr id="100" name="正方形/長方形 99">
            <a:extLst>
              <a:ext uri="{FF2B5EF4-FFF2-40B4-BE49-F238E27FC236}">
                <a16:creationId xmlns:a16="http://schemas.microsoft.com/office/drawing/2014/main" id="{D608D346-F893-3790-E6F1-72B777A0DA18}"/>
              </a:ext>
            </a:extLst>
          </p:cNvPr>
          <p:cNvSpPr/>
          <p:nvPr/>
        </p:nvSpPr>
        <p:spPr>
          <a:xfrm>
            <a:off x="1037230" y="744492"/>
            <a:ext cx="4466477" cy="5241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昨年も大変お世話になりました</a:t>
            </a:r>
            <a:r>
              <a:rPr lang="en-US" altLang="ja-JP" sz="1100" b="1" dirty="0">
                <a:solidFill>
                  <a:schemeClr val="tx1"/>
                </a:solidFill>
              </a:rPr>
              <a:t>(^^♪</a:t>
            </a:r>
          </a:p>
          <a:p>
            <a:pPr algn="ctr"/>
            <a:r>
              <a:rPr lang="ja-JP" altLang="en-US" sz="1100" b="1" dirty="0">
                <a:solidFill>
                  <a:schemeClr val="tx1"/>
                </a:solidFill>
              </a:rPr>
              <a:t>新しい年が皆様にとって良い年となりますようお祈り申しあげます</a:t>
            </a:r>
          </a:p>
        </p:txBody>
      </p:sp>
      <p:sp>
        <p:nvSpPr>
          <p:cNvPr id="44" name="スクロール: 横 43">
            <a:extLst>
              <a:ext uri="{FF2B5EF4-FFF2-40B4-BE49-F238E27FC236}">
                <a16:creationId xmlns:a16="http://schemas.microsoft.com/office/drawing/2014/main" id="{E9DC0E8E-89FF-9270-3E42-2A0A4A0F6728}"/>
              </a:ext>
            </a:extLst>
          </p:cNvPr>
          <p:cNvSpPr/>
          <p:nvPr/>
        </p:nvSpPr>
        <p:spPr>
          <a:xfrm>
            <a:off x="736829" y="5839912"/>
            <a:ext cx="4889500" cy="822050"/>
          </a:xfrm>
          <a:prstGeom prst="horizontalScroll">
            <a:avLst/>
          </a:prstGeom>
          <a:solidFill>
            <a:srgbClr val="FFC6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１２月の外出イベント～芹沢公園～</a:t>
            </a:r>
            <a:endParaRPr lang="en-US" altLang="ja-JP" sz="2000"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87" name="Picture 14" descr="登山・ハイキングのイラスト | 無料のフリー素材 イラストエイト">
            <a:extLst>
              <a:ext uri="{FF2B5EF4-FFF2-40B4-BE49-F238E27FC236}">
                <a16:creationId xmlns:a16="http://schemas.microsoft.com/office/drawing/2014/main" id="{E23CE4C4-23DD-F35C-06BF-1B05F878F3F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0833" y="5970036"/>
            <a:ext cx="579558" cy="5795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ハイキングをする家族の無料イラスト | フリーイラスト素材集 ジャパクリップ">
            <a:extLst>
              <a:ext uri="{FF2B5EF4-FFF2-40B4-BE49-F238E27FC236}">
                <a16:creationId xmlns:a16="http://schemas.microsoft.com/office/drawing/2014/main" id="{54ABEBA5-2AC2-2833-0E50-88005EAC021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9117" y="6051837"/>
            <a:ext cx="647212" cy="410933"/>
          </a:xfrm>
          <a:prstGeom prst="rect">
            <a:avLst/>
          </a:prstGeom>
          <a:noFill/>
          <a:extLst>
            <a:ext uri="{909E8E84-426E-40DD-AFC4-6F175D3DCCD1}">
              <a14:hiddenFill xmlns:a14="http://schemas.microsoft.com/office/drawing/2010/main">
                <a:solidFill>
                  <a:srgbClr val="FFFFFF"/>
                </a:solidFill>
              </a14:hiddenFill>
            </a:ext>
          </a:extLst>
        </p:spPr>
      </p:pic>
      <p:sp>
        <p:nvSpPr>
          <p:cNvPr id="46" name="スクロール: 横 45">
            <a:extLst>
              <a:ext uri="{FF2B5EF4-FFF2-40B4-BE49-F238E27FC236}">
                <a16:creationId xmlns:a16="http://schemas.microsoft.com/office/drawing/2014/main" id="{16062414-8B9B-6DBE-D20E-A8EEE136F59E}"/>
              </a:ext>
            </a:extLst>
          </p:cNvPr>
          <p:cNvSpPr/>
          <p:nvPr/>
        </p:nvSpPr>
        <p:spPr>
          <a:xfrm>
            <a:off x="131130" y="7878924"/>
            <a:ext cx="2131591" cy="506811"/>
          </a:xfrm>
          <a:prstGeom prst="horizontalScroll">
            <a:avLst/>
          </a:prstGeom>
          <a:solidFill>
            <a:srgbClr val="A3D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HGP創英ﾌﾟﾚｾﾞﾝｽEB" panose="02020800000000000000" pitchFamily="18" charset="-128"/>
                <a:ea typeface="HGP創英ﾌﾟﾚｾﾞﾝｽEB" panose="02020800000000000000" pitchFamily="18" charset="-128"/>
              </a:rPr>
              <a:t>～</a:t>
            </a:r>
            <a:r>
              <a:rPr lang="en-US" altLang="ja-JP" sz="1200" b="1" dirty="0">
                <a:solidFill>
                  <a:schemeClr val="tx1"/>
                </a:solidFill>
                <a:latin typeface="HGP創英ﾌﾟﾚｾﾞﾝｽEB" panose="02020800000000000000" pitchFamily="18" charset="-128"/>
                <a:ea typeface="HGP創英ﾌﾟﾚｾﾞﾝｽEB" panose="02020800000000000000" pitchFamily="18" charset="-128"/>
              </a:rPr>
              <a:t>12</a:t>
            </a:r>
            <a:r>
              <a:rPr lang="ja-JP" altLang="en-US" sz="1200" b="1" dirty="0">
                <a:solidFill>
                  <a:schemeClr val="tx1"/>
                </a:solidFill>
                <a:latin typeface="HGP創英ﾌﾟﾚｾﾞﾝｽEB" panose="02020800000000000000" pitchFamily="18" charset="-128"/>
                <a:ea typeface="HGP創英ﾌﾟﾚｾﾞﾝｽEB" panose="02020800000000000000" pitchFamily="18" charset="-128"/>
              </a:rPr>
              <a:t>月誕生日のお客様～</a:t>
            </a:r>
            <a:endParaRPr lang="en-US" altLang="ja-JP" sz="1200"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71" name="Picture 6" descr="栄養・食べ物・お菓子】バースデーケーキ（誕生日ケーキ）のかわいいフリーイラスト | フタバのフリーイラスト">
            <a:extLst>
              <a:ext uri="{FF2B5EF4-FFF2-40B4-BE49-F238E27FC236}">
                <a16:creationId xmlns:a16="http://schemas.microsoft.com/office/drawing/2014/main" id="{F8779D25-03CE-BE50-C9AC-4DBC0E3585E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08415" y="8207887"/>
            <a:ext cx="392333" cy="39233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栄養・食べ物・お菓子】バースデーケーキ（誕生日ケーキ）のかわいいフリーイラスト | フタバのフリーイラスト">
            <a:extLst>
              <a:ext uri="{FF2B5EF4-FFF2-40B4-BE49-F238E27FC236}">
                <a16:creationId xmlns:a16="http://schemas.microsoft.com/office/drawing/2014/main" id="{F051581E-7BB4-831F-3F8F-A542A309BEA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2291" y="8189568"/>
            <a:ext cx="392333" cy="39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18152</TotalTime>
  <Words>78</Words>
  <Application>Microsoft Office PowerPoint</Application>
  <PresentationFormat>ワイド画面</PresentationFormat>
  <Paragraphs>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HGPｺﾞｼｯｸE</vt:lpstr>
      <vt:lpstr>HGP創英ﾌﾟﾚｾﾞﾝｽEB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1271</cp:revision>
  <cp:lastPrinted>2025-12-30T05:51:06Z</cp:lastPrinted>
  <dcterms:created xsi:type="dcterms:W3CDTF">2014-05-28T11:26:15Z</dcterms:created>
  <dcterms:modified xsi:type="dcterms:W3CDTF">2026-01-05T09:51:46Z</dcterms:modified>
</cp:coreProperties>
</file>