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C"/>
    <a:srgbClr val="FEF6F0"/>
    <a:srgbClr val="DE10C1"/>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438" y="-1176"/>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2025/12/3</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eg"/><Relationship Id="rId26" Type="http://schemas.openxmlformats.org/officeDocument/2006/relationships/image" Target="../media/image22.jpeg"/><Relationship Id="rId3" Type="http://schemas.openxmlformats.org/officeDocument/2006/relationships/image" Target="../media/image1.png"/><Relationship Id="rId21" Type="http://schemas.openxmlformats.org/officeDocument/2006/relationships/image" Target="../media/image17.pn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1.jpeg"/><Relationship Id="rId2" Type="http://schemas.openxmlformats.org/officeDocument/2006/relationships/slide" Target="../slides/slide1.xml"/><Relationship Id="rId16" Type="http://schemas.openxmlformats.org/officeDocument/2006/relationships/image" Target="../media/image13.jpeg"/><Relationship Id="rId20" Type="http://schemas.openxmlformats.org/officeDocument/2006/relationships/hyperlink" Target="https://www.vecteezy.com/vector-art/20432772-vector-seamless-stripe-pattern-illustrator-balance-strip-patterns-grid-vertical-blue-white-pink-red-pastel-color-strips-wallpaper-background-party-rainbow-candy" TargetMode="External"/><Relationship Id="rId1" Type="http://schemas.openxmlformats.org/officeDocument/2006/relationships/notesMaster" Target="../notesMasters/notesMaster1.xml"/><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20.jpeg"/><Relationship Id="rId5" Type="http://schemas.openxmlformats.org/officeDocument/2006/relationships/image" Target="../media/image2.jpeg"/><Relationship Id="rId15" Type="http://schemas.openxmlformats.org/officeDocument/2006/relationships/image" Target="../media/image12.jpeg"/><Relationship Id="rId23" Type="http://schemas.openxmlformats.org/officeDocument/2006/relationships/image" Target="../media/image19.jpeg"/><Relationship Id="rId28"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image" Target="../media/image16.jpg"/><Relationship Id="rId4" Type="http://schemas.openxmlformats.org/officeDocument/2006/relationships/hyperlink" Target="http://gahag.net/000296-leaf-frame/" TargetMode="External"/><Relationship Id="rId9" Type="http://schemas.openxmlformats.org/officeDocument/2006/relationships/image" Target="../media/image6.png"/><Relationship Id="rId14" Type="http://schemas.openxmlformats.org/officeDocument/2006/relationships/image" Target="../media/image11.jpeg"/><Relationship Id="rId22" Type="http://schemas.openxmlformats.org/officeDocument/2006/relationships/image" Target="../media/image18.jpeg"/><Relationship Id="rId27" Type="http://schemas.openxmlformats.org/officeDocument/2006/relationships/image" Target="../media/image23.pn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BB81976-518E-7F89-ACA9-738414BDDF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5438" y="1939115"/>
            <a:ext cx="6480009" cy="4015878"/>
          </a:xfrm>
          <a:prstGeom prst="rect">
            <a:avLst/>
          </a:prstGeom>
        </p:spPr>
      </p:pic>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1"/>
            <a:ext cx="6520921" cy="874782"/>
          </a:xfrm>
          <a:prstGeom prst="rect">
            <a:avLst/>
          </a:prstGeom>
          <a:solidFill>
            <a:srgbClr val="FF0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3200" dirty="0">
                <a:ln w="0"/>
                <a:solidFill>
                  <a:schemeClr val="bg1"/>
                </a:solidFill>
                <a:effectLst>
                  <a:outerShdw blurRad="38100" dist="19050" dir="2700000" algn="tl" rotWithShape="0">
                    <a:schemeClr val="dk1">
                      <a:alpha val="40000"/>
                    </a:schemeClr>
                  </a:outerShdw>
                </a:effectLst>
                <a:highlight>
                  <a:srgbClr val="008000"/>
                </a:highlight>
                <a:latin typeface="HGPｺﾞｼｯｸE" panose="020B0900000000000000" pitchFamily="50" charset="-128"/>
                <a:ea typeface="HGPｺﾞｼｯｸE" panose="020B0900000000000000" pitchFamily="50" charset="-128"/>
              </a:rPr>
              <a:t>小松原</a:t>
            </a:r>
            <a:r>
              <a:rPr lang="en-US" altLang="ja-JP" sz="3200" dirty="0">
                <a:ln w="0"/>
                <a:solidFill>
                  <a:schemeClr val="bg1"/>
                </a:solidFill>
                <a:effectLst>
                  <a:outerShdw blurRad="38100" dist="19050" dir="2700000" algn="tl" rotWithShape="0">
                    <a:schemeClr val="dk1">
                      <a:alpha val="40000"/>
                    </a:schemeClr>
                  </a:outerShdw>
                </a:effectLst>
                <a:highlight>
                  <a:srgbClr val="008000"/>
                </a:highlight>
                <a:latin typeface="HGPｺﾞｼｯｸE" panose="020B0900000000000000" pitchFamily="50" charset="-128"/>
                <a:ea typeface="HGPｺﾞｼｯｸE" panose="020B0900000000000000" pitchFamily="50" charset="-128"/>
              </a:rPr>
              <a:t>DS</a:t>
            </a:r>
            <a:r>
              <a:rPr lang="ja-JP" altLang="en-US" sz="3200" dirty="0">
                <a:ln w="0"/>
                <a:solidFill>
                  <a:schemeClr val="bg1"/>
                </a:solidFill>
                <a:effectLst>
                  <a:outerShdw blurRad="38100" dist="19050" dir="2700000" algn="tl" rotWithShape="0">
                    <a:schemeClr val="dk1">
                      <a:alpha val="40000"/>
                    </a:schemeClr>
                  </a:outerShdw>
                </a:effectLst>
                <a:highlight>
                  <a:srgbClr val="008000"/>
                </a:highlight>
                <a:latin typeface="HGPｺﾞｼｯｸE" panose="020B0900000000000000" pitchFamily="50" charset="-128"/>
                <a:ea typeface="HGPｺﾞｼｯｸE" panose="020B0900000000000000" pitchFamily="50" charset="-128"/>
              </a:rPr>
              <a:t>新聞　</a:t>
            </a:r>
            <a:r>
              <a:rPr lang="en-US" altLang="ja-JP" sz="3200" dirty="0">
                <a:ln w="0"/>
                <a:solidFill>
                  <a:schemeClr val="bg1"/>
                </a:solidFill>
                <a:effectLst>
                  <a:outerShdw blurRad="38100" dist="19050" dir="2700000" algn="tl" rotWithShape="0">
                    <a:schemeClr val="dk1">
                      <a:alpha val="40000"/>
                    </a:schemeClr>
                  </a:outerShdw>
                </a:effectLst>
                <a:highlight>
                  <a:srgbClr val="008000"/>
                </a:highlight>
                <a:latin typeface="HGPｺﾞｼｯｸE" panose="020B0900000000000000" pitchFamily="50" charset="-128"/>
                <a:ea typeface="HGPｺﾞｼｯｸE" panose="020B0900000000000000" pitchFamily="50" charset="-128"/>
              </a:rPr>
              <a:t>2025</a:t>
            </a:r>
            <a:r>
              <a:rPr lang="ja-JP" altLang="en-US" sz="3200" dirty="0">
                <a:ln w="0"/>
                <a:solidFill>
                  <a:schemeClr val="bg1"/>
                </a:solidFill>
                <a:effectLst>
                  <a:outerShdw blurRad="38100" dist="19050" dir="2700000" algn="tl" rotWithShape="0">
                    <a:schemeClr val="dk1">
                      <a:alpha val="40000"/>
                    </a:schemeClr>
                  </a:outerShdw>
                </a:effectLst>
                <a:highlight>
                  <a:srgbClr val="008000"/>
                </a:highlight>
                <a:latin typeface="HGPｺﾞｼｯｸE" panose="020B0900000000000000" pitchFamily="50" charset="-128"/>
                <a:ea typeface="HGPｺﾞｼｯｸE" panose="020B0900000000000000" pitchFamily="50" charset="-128"/>
              </a:rPr>
              <a:t>年１２月号</a:t>
            </a:r>
            <a:endParaRPr kumimoji="1" lang="ja-JP" altLang="en-US" sz="3200" dirty="0">
              <a:ln w="0"/>
              <a:solidFill>
                <a:schemeClr val="bg1"/>
              </a:solidFill>
              <a:effectLst>
                <a:outerShdw blurRad="38100" dist="19050" dir="2700000" algn="tl" rotWithShape="0">
                  <a:schemeClr val="dk1">
                    <a:alpha val="40000"/>
                  </a:schemeClr>
                </a:outerShdw>
              </a:effectLst>
              <a:highlight>
                <a:srgbClr val="008000"/>
              </a:highlight>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E3813A12-0080-0C14-8DA8-D237732514B3}"/>
              </a:ext>
            </a:extLst>
          </p:cNvPr>
          <p:cNvSpPr txBox="1"/>
          <p:nvPr/>
        </p:nvSpPr>
        <p:spPr>
          <a:xfrm>
            <a:off x="115438" y="994311"/>
            <a:ext cx="6491888" cy="923330"/>
          </a:xfrm>
          <a:prstGeom prst="rect">
            <a:avLst/>
          </a:prstGeom>
          <a:solidFill>
            <a:srgbClr val="00B050"/>
          </a:solidFill>
        </p:spPr>
        <p:txBody>
          <a:bodyPr wrap="square" lIns="91422" tIns="45711" rIns="91422" bIns="45711" rtlCol="0">
            <a:spAutoFit/>
          </a:bodyPr>
          <a:lstStyle/>
          <a:p>
            <a:endParaRPr lang="en-US" altLang="ja-JP" b="1" dirty="0">
              <a:latin typeface="HGP創英角ｺﾞｼｯｸUB" panose="020B0A00000000000000" pitchFamily="50" charset="-128"/>
              <a:ea typeface="HGP創英角ｺﾞｼｯｸUB" panose="020B0A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正方形/長方形 48">
            <a:extLst>
              <a:ext uri="{FF2B5EF4-FFF2-40B4-BE49-F238E27FC236}">
                <a16:creationId xmlns:a16="http://schemas.microsoft.com/office/drawing/2014/main" id="{944BBBF9-DB57-83C4-5F15-19C8B42DC8E7}"/>
              </a:ext>
            </a:extLst>
          </p:cNvPr>
          <p:cNvSpPr/>
          <p:nvPr/>
        </p:nvSpPr>
        <p:spPr>
          <a:xfrm>
            <a:off x="94170" y="5964358"/>
            <a:ext cx="6513156" cy="189480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934511" y="1003284"/>
            <a:ext cx="4816949" cy="8747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早いもので今年もあと一ヶ月となりました</a:t>
            </a:r>
            <a:endParaRPr lang="en-US" altLang="ja-JP" b="1"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寒さが本格的になってきました。</a:t>
            </a:r>
            <a:endParaRPr lang="en-US" altLang="ja-JP" b="1" dirty="0">
              <a:solidFill>
                <a:schemeClr val="tx1"/>
              </a:solidFill>
              <a:latin typeface="HGP創英ﾌﾟﾚｾﾞﾝｽEB" panose="02020800000000000000" pitchFamily="18" charset="-128"/>
              <a:ea typeface="HGP創英ﾌﾟﾚｾﾞﾝｽEB" panose="02020800000000000000" pitchFamily="18" charset="-128"/>
            </a:endParaRPr>
          </a:p>
          <a:p>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体調に気を付けながら年末をお迎えください</a:t>
            </a:r>
            <a:r>
              <a:rPr lang="ja-JP" altLang="en-US" b="1" dirty="0">
                <a:solidFill>
                  <a:schemeClr val="tx1"/>
                </a:solidFill>
                <a:latin typeface="AR PハイカラＰＯＰ体H" panose="040B0900000000000000" pitchFamily="50" charset="-128"/>
                <a:ea typeface="AR PハイカラＰＯＰ体H" panose="040B0900000000000000" pitchFamily="50" charset="-128"/>
              </a:rPr>
              <a:t>。</a:t>
            </a:r>
            <a:endParaRPr lang="en-US" altLang="ja-JP" b="1" dirty="0">
              <a:solidFill>
                <a:schemeClr val="tx1"/>
              </a:solidFill>
              <a:latin typeface="AR PハイカラＰＯＰ体H" panose="040B0900000000000000" pitchFamily="50" charset="-128"/>
              <a:ea typeface="AR PハイカラＰＯＰ体H" panose="040B0900000000000000" pitchFamily="50" charset="-128"/>
            </a:endParaRPr>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四角形: 角を丸くする 80">
            <a:extLst>
              <a:ext uri="{FF2B5EF4-FFF2-40B4-BE49-F238E27FC236}">
                <a16:creationId xmlns:a16="http://schemas.microsoft.com/office/drawing/2014/main" id="{9C524C55-7D3B-729B-EF0B-3DCCFCDDFF8D}"/>
              </a:ext>
            </a:extLst>
          </p:cNvPr>
          <p:cNvSpPr/>
          <p:nvPr/>
        </p:nvSpPr>
        <p:spPr>
          <a:xfrm>
            <a:off x="988695" y="2021413"/>
            <a:ext cx="4578038" cy="604520"/>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bg1"/>
                </a:solidFill>
                <a:latin typeface="HGP創英ﾌﾟﾚｾﾞﾝｽEB" panose="02020800000000000000" pitchFamily="18" charset="-128"/>
                <a:ea typeface="HGP創英ﾌﾟﾚｾﾞﾝｽEB" panose="02020800000000000000" pitchFamily="18" charset="-128"/>
              </a:rPr>
              <a:t>11</a:t>
            </a:r>
            <a:r>
              <a:rPr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月の外出イベント　</a:t>
            </a:r>
            <a:endParaRPr lang="en-US" altLang="ja-JP" sz="1600" b="1" dirty="0">
              <a:solidFill>
                <a:schemeClr val="bg1"/>
              </a:solidFill>
              <a:latin typeface="HGP創英ﾌﾟﾚｾﾞﾝｽEB" panose="02020800000000000000" pitchFamily="18" charset="-128"/>
              <a:ea typeface="HGP創英ﾌﾟﾚｾﾞﾝｽEB" panose="02020800000000000000" pitchFamily="18" charset="-128"/>
            </a:endParaRPr>
          </a:p>
          <a:p>
            <a:pPr algn="ctr"/>
            <a:r>
              <a:rPr kumimoji="1"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～今年で見納め　ざる菊鑑賞～　</a:t>
            </a:r>
          </a:p>
        </p:txBody>
      </p:sp>
      <p:pic>
        <p:nvPicPr>
          <p:cNvPr id="16" name="Picture 2" descr="12月のアイコン01 サンタクロースとトナカイ | 無料イラスト素材｜素材ラボ">
            <a:extLst>
              <a:ext uri="{FF2B5EF4-FFF2-40B4-BE49-F238E27FC236}">
                <a16:creationId xmlns:a16="http://schemas.microsoft.com/office/drawing/2014/main" id="{710685DC-C63F-B518-BED3-045FD7750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1942" y="1102599"/>
            <a:ext cx="768591" cy="7253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2月のアイコン02 クリスマスツリーとベル | 無料イラスト素材｜素材ラボ">
            <a:extLst>
              <a:ext uri="{FF2B5EF4-FFF2-40B4-BE49-F238E27FC236}">
                <a16:creationId xmlns:a16="http://schemas.microsoft.com/office/drawing/2014/main" id="{0F81D483-3F0B-1456-30AD-370D00ED3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796" y="1091116"/>
            <a:ext cx="772474" cy="729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キク（菊）の花～高品質な無料のフリーイラスト素材集">
            <a:extLst>
              <a:ext uri="{FF2B5EF4-FFF2-40B4-BE49-F238E27FC236}">
                <a16:creationId xmlns:a16="http://schemas.microsoft.com/office/drawing/2014/main" id="{1783262C-F88C-8C91-DE16-CC577F94C0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0514" y="2036823"/>
            <a:ext cx="864553" cy="6051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キク（菊）の花～高品質な無料のフリーイラスト素材集">
            <a:extLst>
              <a:ext uri="{FF2B5EF4-FFF2-40B4-BE49-F238E27FC236}">
                <a16:creationId xmlns:a16="http://schemas.microsoft.com/office/drawing/2014/main" id="{F0D1F676-D298-60F5-6B86-0A002CEF6D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4922" y="2068716"/>
            <a:ext cx="728449" cy="5099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雪だるま のタグのイラスト | 無料のフリー素材 イラストエイト">
            <a:extLst>
              <a:ext uri="{FF2B5EF4-FFF2-40B4-BE49-F238E27FC236}">
                <a16:creationId xmlns:a16="http://schemas.microsoft.com/office/drawing/2014/main" id="{00FF36AB-2CA2-2938-42FE-99F85CF407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318" y="234091"/>
            <a:ext cx="525294" cy="682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クリスマスツリーのイラスト | 園だより、おたよりで使えるかわいいイラストの無料素材集【イラストだより】">
            <a:extLst>
              <a:ext uri="{FF2B5EF4-FFF2-40B4-BE49-F238E27FC236}">
                <a16:creationId xmlns:a16="http://schemas.microsoft.com/office/drawing/2014/main" id="{06C13683-2FDD-AAB7-CF39-56CAE208D0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5978" y="254420"/>
            <a:ext cx="601649" cy="601649"/>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10C5518-E58C-EDFF-947B-18485C78D87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4503" y="2753450"/>
            <a:ext cx="1820505" cy="1365379"/>
          </a:xfrm>
          <a:prstGeom prst="rect">
            <a:avLst/>
          </a:prstGeom>
        </p:spPr>
      </p:pic>
      <p:pic>
        <p:nvPicPr>
          <p:cNvPr id="17" name="図 16">
            <a:extLst>
              <a:ext uri="{FF2B5EF4-FFF2-40B4-BE49-F238E27FC236}">
                <a16:creationId xmlns:a16="http://schemas.microsoft.com/office/drawing/2014/main" id="{39A799F6-0D17-2E52-A6C5-25304A22F7D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8815" y="2692534"/>
            <a:ext cx="1805175" cy="1353881"/>
          </a:xfrm>
          <a:prstGeom prst="rect">
            <a:avLst/>
          </a:prstGeom>
        </p:spPr>
      </p:pic>
      <p:pic>
        <p:nvPicPr>
          <p:cNvPr id="19" name="図 18">
            <a:extLst>
              <a:ext uri="{FF2B5EF4-FFF2-40B4-BE49-F238E27FC236}">
                <a16:creationId xmlns:a16="http://schemas.microsoft.com/office/drawing/2014/main" id="{5C290DFF-D6DF-18DB-449D-A006C675959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4504" y="4199597"/>
            <a:ext cx="1822670" cy="1367003"/>
          </a:xfrm>
          <a:prstGeom prst="rect">
            <a:avLst/>
          </a:prstGeom>
        </p:spPr>
      </p:pic>
      <p:pic>
        <p:nvPicPr>
          <p:cNvPr id="21" name="図 20">
            <a:extLst>
              <a:ext uri="{FF2B5EF4-FFF2-40B4-BE49-F238E27FC236}">
                <a16:creationId xmlns:a16="http://schemas.microsoft.com/office/drawing/2014/main" id="{A2797533-6A55-ECAC-8832-075EA9138D3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55397" y="4174960"/>
            <a:ext cx="1822671" cy="1367003"/>
          </a:xfrm>
          <a:prstGeom prst="rect">
            <a:avLst/>
          </a:prstGeom>
        </p:spPr>
      </p:pic>
      <p:pic>
        <p:nvPicPr>
          <p:cNvPr id="25" name="図 24">
            <a:extLst>
              <a:ext uri="{FF2B5EF4-FFF2-40B4-BE49-F238E27FC236}">
                <a16:creationId xmlns:a16="http://schemas.microsoft.com/office/drawing/2014/main" id="{E7072BA0-F55A-47C8-05E1-F2D855FAD89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2136" y="3048012"/>
            <a:ext cx="2565136" cy="1923852"/>
          </a:xfrm>
          <a:prstGeom prst="rect">
            <a:avLst/>
          </a:prstGeom>
        </p:spPr>
      </p:pic>
      <p:pic>
        <p:nvPicPr>
          <p:cNvPr id="33" name="図 32">
            <a:extLst>
              <a:ext uri="{FF2B5EF4-FFF2-40B4-BE49-F238E27FC236}">
                <a16:creationId xmlns:a16="http://schemas.microsoft.com/office/drawing/2014/main" id="{C32BF310-44A8-0118-07D9-A44E8501243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87982" y="6082526"/>
            <a:ext cx="2139224" cy="1604418"/>
          </a:xfrm>
          <a:prstGeom prst="rect">
            <a:avLst/>
          </a:prstGeom>
        </p:spPr>
      </p:pic>
      <p:pic>
        <p:nvPicPr>
          <p:cNvPr id="37" name="図 36">
            <a:extLst>
              <a:ext uri="{FF2B5EF4-FFF2-40B4-BE49-F238E27FC236}">
                <a16:creationId xmlns:a16="http://schemas.microsoft.com/office/drawing/2014/main" id="{57893538-D8B4-2C06-2C96-A1E7F1EB953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27706" y="6115736"/>
            <a:ext cx="2058830" cy="1544123"/>
          </a:xfrm>
          <a:prstGeom prst="rect">
            <a:avLst/>
          </a:prstGeom>
        </p:spPr>
      </p:pic>
      <p:pic>
        <p:nvPicPr>
          <p:cNvPr id="43" name="図 42">
            <a:extLst>
              <a:ext uri="{FF2B5EF4-FFF2-40B4-BE49-F238E27FC236}">
                <a16:creationId xmlns:a16="http://schemas.microsoft.com/office/drawing/2014/main" id="{C57FD1CB-065A-3E7D-6233-E1DF7B4BD4F6}"/>
              </a:ext>
            </a:extLst>
          </p:cNvPr>
          <p:cNvPicPr>
            <a:picLocks noChangeAspect="1"/>
          </p:cNvPicPr>
          <p:nvPr/>
        </p:nvPicPr>
        <p:blipFill>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tretch>
            <a:fillRect/>
          </a:stretch>
        </p:blipFill>
        <p:spPr>
          <a:xfrm>
            <a:off x="115438" y="7745260"/>
            <a:ext cx="6480009" cy="2015041"/>
          </a:xfrm>
          <a:prstGeom prst="rect">
            <a:avLst/>
          </a:prstGeom>
        </p:spPr>
      </p:pic>
      <p:pic>
        <p:nvPicPr>
          <p:cNvPr id="29" name="Picture 8" descr="いらすとぷらす - 幼稚園・保育園・介護・福祉向け向けイラスト素材サイト・会員登録不要・無料ダウンロード -">
            <a:extLst>
              <a:ext uri="{FF2B5EF4-FFF2-40B4-BE49-F238E27FC236}">
                <a16:creationId xmlns:a16="http://schemas.microsoft.com/office/drawing/2014/main" id="{84F9076B-1FEC-B18D-686A-9349B70DD1C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9559" y="5813452"/>
            <a:ext cx="297473" cy="4414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いらすとぷらす - 幼稚園・保育園・介護・福祉向け向けイラスト素材サイト・会員登録不要・無料ダウンロード -">
            <a:extLst>
              <a:ext uri="{FF2B5EF4-FFF2-40B4-BE49-F238E27FC236}">
                <a16:creationId xmlns:a16="http://schemas.microsoft.com/office/drawing/2014/main" id="{27B52BAE-6B38-3FDB-8CAA-24AC2F31717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37622" y="5770541"/>
            <a:ext cx="297473" cy="441479"/>
          </a:xfrm>
          <a:prstGeom prst="rect">
            <a:avLst/>
          </a:prstGeom>
          <a:noFill/>
          <a:extLst>
            <a:ext uri="{909E8E84-426E-40DD-AFC4-6F175D3DCCD1}">
              <a14:hiddenFill xmlns:a14="http://schemas.microsoft.com/office/drawing/2010/main">
                <a:solidFill>
                  <a:srgbClr val="FFFFFF"/>
                </a:solidFill>
              </a14:hiddenFill>
            </a:ext>
          </a:extLst>
        </p:spPr>
      </p:pic>
      <p:pic>
        <p:nvPicPr>
          <p:cNvPr id="59" name="図 58">
            <a:extLst>
              <a:ext uri="{FF2B5EF4-FFF2-40B4-BE49-F238E27FC236}">
                <a16:creationId xmlns:a16="http://schemas.microsoft.com/office/drawing/2014/main" id="{32E0D581-D511-3C16-D7CB-C61628AE0FE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6796" y="6133778"/>
            <a:ext cx="2087092" cy="1565319"/>
          </a:xfrm>
          <a:prstGeom prst="rect">
            <a:avLst/>
          </a:prstGeom>
        </p:spPr>
      </p:pic>
      <p:sp>
        <p:nvSpPr>
          <p:cNvPr id="44" name="スクロール: 横 43">
            <a:extLst>
              <a:ext uri="{FF2B5EF4-FFF2-40B4-BE49-F238E27FC236}">
                <a16:creationId xmlns:a16="http://schemas.microsoft.com/office/drawing/2014/main" id="{E9DC0E8E-89FF-9270-3E42-2A0A4A0F6728}"/>
              </a:ext>
            </a:extLst>
          </p:cNvPr>
          <p:cNvSpPr/>
          <p:nvPr/>
        </p:nvSpPr>
        <p:spPr>
          <a:xfrm>
            <a:off x="1465530" y="5577971"/>
            <a:ext cx="3450423" cy="822050"/>
          </a:xfrm>
          <a:prstGeom prst="horizontalScroll">
            <a:avLst/>
          </a:prstGeom>
          <a:solidFill>
            <a:srgbClr val="FEF6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HGP創英ﾌﾟﾚｾﾞﾝｽEB" panose="02020800000000000000" pitchFamily="18" charset="-128"/>
                <a:ea typeface="HGP創英ﾌﾟﾚｾﾞﾝｽEB" panose="02020800000000000000" pitchFamily="18" charset="-128"/>
              </a:rPr>
              <a:t>11</a:t>
            </a:r>
            <a:r>
              <a:rPr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月の誕生日のお客様</a:t>
            </a:r>
            <a:endParaRPr lang="en-US" altLang="ja-JP" sz="2000"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61" name="図 60">
            <a:extLst>
              <a:ext uri="{FF2B5EF4-FFF2-40B4-BE49-F238E27FC236}">
                <a16:creationId xmlns:a16="http://schemas.microsoft.com/office/drawing/2014/main" id="{B5473770-35F7-AA4A-3E03-A58095E32FC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6358" y="8515140"/>
            <a:ext cx="1609145" cy="1206858"/>
          </a:xfrm>
          <a:prstGeom prst="rect">
            <a:avLst/>
          </a:prstGeom>
        </p:spPr>
      </p:pic>
      <p:pic>
        <p:nvPicPr>
          <p:cNvPr id="63" name="図 62">
            <a:extLst>
              <a:ext uri="{FF2B5EF4-FFF2-40B4-BE49-F238E27FC236}">
                <a16:creationId xmlns:a16="http://schemas.microsoft.com/office/drawing/2014/main" id="{F75E56AD-05E8-D2A3-8AC2-CA630472764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776507" y="8526387"/>
            <a:ext cx="1594148" cy="1195611"/>
          </a:xfrm>
          <a:prstGeom prst="rect">
            <a:avLst/>
          </a:prstGeom>
        </p:spPr>
      </p:pic>
      <p:pic>
        <p:nvPicPr>
          <p:cNvPr id="65" name="図 64">
            <a:extLst>
              <a:ext uri="{FF2B5EF4-FFF2-40B4-BE49-F238E27FC236}">
                <a16:creationId xmlns:a16="http://schemas.microsoft.com/office/drawing/2014/main" id="{AB584B4F-3680-F223-8F1E-AF0E2C8A9B3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391923" y="8513751"/>
            <a:ext cx="1609143" cy="1206858"/>
          </a:xfrm>
          <a:prstGeom prst="rect">
            <a:avLst/>
          </a:prstGeom>
        </p:spPr>
      </p:pic>
      <p:pic>
        <p:nvPicPr>
          <p:cNvPr id="69" name="図 68">
            <a:extLst>
              <a:ext uri="{FF2B5EF4-FFF2-40B4-BE49-F238E27FC236}">
                <a16:creationId xmlns:a16="http://schemas.microsoft.com/office/drawing/2014/main" id="{66AF2A5F-2AF1-248F-AAAA-F22C693349B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045738" y="8526387"/>
            <a:ext cx="1524795" cy="1194222"/>
          </a:xfrm>
          <a:prstGeom prst="rect">
            <a:avLst/>
          </a:prstGeom>
        </p:spPr>
      </p:pic>
      <p:sp>
        <p:nvSpPr>
          <p:cNvPr id="46" name="スクロール: 横 45">
            <a:extLst>
              <a:ext uri="{FF2B5EF4-FFF2-40B4-BE49-F238E27FC236}">
                <a16:creationId xmlns:a16="http://schemas.microsoft.com/office/drawing/2014/main" id="{16062414-8B9B-6DBE-D20E-A8EEE136F59E}"/>
              </a:ext>
            </a:extLst>
          </p:cNvPr>
          <p:cNvSpPr/>
          <p:nvPr/>
        </p:nvSpPr>
        <p:spPr>
          <a:xfrm>
            <a:off x="1641407" y="7600114"/>
            <a:ext cx="3364250" cy="1033272"/>
          </a:xfrm>
          <a:prstGeom prst="horizontalScroll">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ネイルサロン小松原</a:t>
            </a:r>
            <a:endParaRPr lang="en-US" altLang="ja-JP" b="1" dirty="0">
              <a:solidFill>
                <a:schemeClr val="tx1"/>
              </a:solidFill>
              <a:latin typeface="HGP創英ﾌﾟﾚｾﾞﾝｽEB" panose="02020800000000000000" pitchFamily="18" charset="-128"/>
              <a:ea typeface="HGP創英ﾌﾟﾚｾﾞﾝｽEB" panose="02020800000000000000" pitchFamily="18" charset="-128"/>
            </a:endParaRPr>
          </a:p>
          <a:p>
            <a:pPr algn="ctr"/>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～女子力向上しています～</a:t>
            </a:r>
            <a:endParaRPr lang="en-US" altLang="ja-JP"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70" name="Picture 6" descr="栄養・食べ物・お菓子】バースデーケーキ（誕生日ケーキ）のかわいいフリーイラスト | フタバのフリーイラスト">
            <a:extLst>
              <a:ext uri="{FF2B5EF4-FFF2-40B4-BE49-F238E27FC236}">
                <a16:creationId xmlns:a16="http://schemas.microsoft.com/office/drawing/2014/main" id="{F051581E-7BB4-831F-3F8F-A542A309BEA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92439" y="5770541"/>
            <a:ext cx="392333" cy="39233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栄養・食べ物・お菓子】バースデーケーキ（誕生日ケーキ）のかわいいフリーイラスト | フタバのフリーイラスト">
            <a:extLst>
              <a:ext uri="{FF2B5EF4-FFF2-40B4-BE49-F238E27FC236}">
                <a16:creationId xmlns:a16="http://schemas.microsoft.com/office/drawing/2014/main" id="{F8779D25-03CE-BE50-C9AC-4DBC0E3585E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67048" y="5728499"/>
            <a:ext cx="392333" cy="39233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ガーリー♪ピンクのネイル（マニュキア）のイラスト | 商用フリー(無料)のイラスト素材なら「イラストマンション」">
            <a:extLst>
              <a:ext uri="{FF2B5EF4-FFF2-40B4-BE49-F238E27FC236}">
                <a16:creationId xmlns:a16="http://schemas.microsoft.com/office/drawing/2014/main" id="{1B52C728-701B-56A3-AFAC-4E9E23CDA27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99803" y="7726255"/>
            <a:ext cx="451760" cy="45176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ガーリー♪ピンクのネイル（マニュキア）のイラスト | 商用フリー(無料)のイラスト素材なら「イラストマンション」">
            <a:extLst>
              <a:ext uri="{FF2B5EF4-FFF2-40B4-BE49-F238E27FC236}">
                <a16:creationId xmlns:a16="http://schemas.microsoft.com/office/drawing/2014/main" id="{1432A5FD-0498-CD97-C49B-E9A9C61194A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67048" y="7774293"/>
            <a:ext cx="406630" cy="40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2025/12/3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18062</TotalTime>
  <Words>61</Words>
  <Application>Microsoft Office PowerPoint</Application>
  <PresentationFormat>ワイド画面</PresentationFormat>
  <Paragraphs>9</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 PハイカラＰＯＰ体H</vt:lpstr>
      <vt:lpstr>HGPｺﾞｼｯｸE</vt:lpstr>
      <vt:lpstr>HGP創英ﾌﾟﾚｾﾞﾝｽEB</vt:lpstr>
      <vt:lpstr>HGP創英角ｺﾞｼｯｸUB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1270</cp:revision>
  <cp:lastPrinted>2025-11-09T05:08:20Z</cp:lastPrinted>
  <dcterms:created xsi:type="dcterms:W3CDTF">2014-05-28T11:26:15Z</dcterms:created>
  <dcterms:modified xsi:type="dcterms:W3CDTF">2025-12-03T05:13:03Z</dcterms:modified>
</cp:coreProperties>
</file>