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DE10C1"/>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2025/11/7</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slide" Target="../slid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notesMaster" Target="../notesMasters/notesMaster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1"/>
            <a:ext cx="6520921" cy="874782"/>
          </a:xfrm>
          <a:prstGeom prst="rect">
            <a:avLst/>
          </a:prstGeom>
          <a:solidFill>
            <a:schemeClr val="accent4">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3200" dirty="0">
                <a:ln w="0"/>
                <a:solidFill>
                  <a:schemeClr val="bg1"/>
                </a:solidFill>
                <a:effectLst>
                  <a:outerShdw blurRad="38100" dist="19050" dir="2700000" algn="tl" rotWithShape="0">
                    <a:schemeClr val="dk1">
                      <a:alpha val="40000"/>
                    </a:schemeClr>
                  </a:outerShdw>
                </a:effectLst>
                <a:highlight>
                  <a:srgbClr val="808000"/>
                </a:highlight>
                <a:latin typeface="HGPｺﾞｼｯｸE" panose="020B0900000000000000" pitchFamily="50" charset="-128"/>
                <a:ea typeface="HGPｺﾞｼｯｸE" panose="020B0900000000000000" pitchFamily="50" charset="-128"/>
              </a:rPr>
              <a:t>小松原</a:t>
            </a:r>
            <a:r>
              <a:rPr lang="en-US" altLang="ja-JP" sz="3200" dirty="0">
                <a:ln w="0"/>
                <a:solidFill>
                  <a:schemeClr val="bg1"/>
                </a:solidFill>
                <a:effectLst>
                  <a:outerShdw blurRad="38100" dist="19050" dir="2700000" algn="tl" rotWithShape="0">
                    <a:schemeClr val="dk1">
                      <a:alpha val="40000"/>
                    </a:schemeClr>
                  </a:outerShdw>
                </a:effectLst>
                <a:highlight>
                  <a:srgbClr val="808000"/>
                </a:highlight>
                <a:latin typeface="HGPｺﾞｼｯｸE" panose="020B0900000000000000" pitchFamily="50" charset="-128"/>
                <a:ea typeface="HGPｺﾞｼｯｸE" panose="020B0900000000000000" pitchFamily="50" charset="-128"/>
              </a:rPr>
              <a:t>DS</a:t>
            </a:r>
            <a:r>
              <a:rPr lang="ja-JP" altLang="en-US" sz="3200" dirty="0">
                <a:ln w="0"/>
                <a:solidFill>
                  <a:schemeClr val="bg1"/>
                </a:solidFill>
                <a:effectLst>
                  <a:outerShdw blurRad="38100" dist="19050" dir="2700000" algn="tl" rotWithShape="0">
                    <a:schemeClr val="dk1">
                      <a:alpha val="40000"/>
                    </a:schemeClr>
                  </a:outerShdw>
                </a:effectLst>
                <a:highlight>
                  <a:srgbClr val="808000"/>
                </a:highlight>
                <a:latin typeface="HGPｺﾞｼｯｸE" panose="020B0900000000000000" pitchFamily="50" charset="-128"/>
                <a:ea typeface="HGPｺﾞｼｯｸE" panose="020B0900000000000000" pitchFamily="50" charset="-128"/>
              </a:rPr>
              <a:t>新聞　</a:t>
            </a:r>
            <a:r>
              <a:rPr lang="en-US" altLang="ja-JP" sz="3200" dirty="0">
                <a:ln w="0"/>
                <a:solidFill>
                  <a:schemeClr val="bg1"/>
                </a:solidFill>
                <a:effectLst>
                  <a:outerShdw blurRad="38100" dist="19050" dir="2700000" algn="tl" rotWithShape="0">
                    <a:schemeClr val="dk1">
                      <a:alpha val="40000"/>
                    </a:schemeClr>
                  </a:outerShdw>
                </a:effectLst>
                <a:highlight>
                  <a:srgbClr val="808000"/>
                </a:highlight>
                <a:latin typeface="HGPｺﾞｼｯｸE" panose="020B0900000000000000" pitchFamily="50" charset="-128"/>
                <a:ea typeface="HGPｺﾞｼｯｸE" panose="020B0900000000000000" pitchFamily="50" charset="-128"/>
              </a:rPr>
              <a:t>2025</a:t>
            </a:r>
            <a:r>
              <a:rPr lang="ja-JP" altLang="en-US" sz="3200" dirty="0">
                <a:ln w="0"/>
                <a:solidFill>
                  <a:schemeClr val="bg1"/>
                </a:solidFill>
                <a:effectLst>
                  <a:outerShdw blurRad="38100" dist="19050" dir="2700000" algn="tl" rotWithShape="0">
                    <a:schemeClr val="dk1">
                      <a:alpha val="40000"/>
                    </a:schemeClr>
                  </a:outerShdw>
                </a:effectLst>
                <a:highlight>
                  <a:srgbClr val="808000"/>
                </a:highlight>
                <a:latin typeface="HGPｺﾞｼｯｸE" panose="020B0900000000000000" pitchFamily="50" charset="-128"/>
                <a:ea typeface="HGPｺﾞｼｯｸE" panose="020B0900000000000000" pitchFamily="50" charset="-128"/>
              </a:rPr>
              <a:t>年１１月号</a:t>
            </a:r>
            <a:endParaRPr kumimoji="1" lang="ja-JP" altLang="en-US" sz="3200" dirty="0">
              <a:ln w="0"/>
              <a:solidFill>
                <a:schemeClr val="bg1"/>
              </a:solidFill>
              <a:effectLst>
                <a:outerShdw blurRad="38100" dist="19050" dir="2700000" algn="tl" rotWithShape="0">
                  <a:schemeClr val="dk1">
                    <a:alpha val="40000"/>
                  </a:schemeClr>
                </a:outerShdw>
              </a:effectLst>
              <a:highlight>
                <a:srgbClr val="808000"/>
              </a:highlight>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E3813A12-0080-0C14-8DA8-D237732514B3}"/>
              </a:ext>
            </a:extLst>
          </p:cNvPr>
          <p:cNvSpPr txBox="1"/>
          <p:nvPr/>
        </p:nvSpPr>
        <p:spPr>
          <a:xfrm>
            <a:off x="118720" y="876387"/>
            <a:ext cx="6529520" cy="923330"/>
          </a:xfrm>
          <a:prstGeom prst="rect">
            <a:avLst/>
          </a:prstGeom>
          <a:solidFill>
            <a:schemeClr val="accent4">
              <a:lumMod val="50000"/>
            </a:schemeClr>
          </a:solidFill>
        </p:spPr>
        <p:txBody>
          <a:bodyPr wrap="square" lIns="91422" tIns="45711" rIns="91422" bIns="45711" rtlCol="0">
            <a:spAutoFit/>
          </a:bodyPr>
          <a:lstStyle/>
          <a:p>
            <a:endParaRPr lang="en-US" altLang="ja-JP" b="1" dirty="0">
              <a:latin typeface="HGP創英角ｺﾞｼｯｸUB" panose="020B0A00000000000000" pitchFamily="50" charset="-128"/>
              <a:ea typeface="HGP創英角ｺﾞｼｯｸUB" panose="020B0A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16">
            <a:extLst>
              <a:ext uri="{FF2B5EF4-FFF2-40B4-BE49-F238E27FC236}">
                <a16:creationId xmlns:a16="http://schemas.microsoft.com/office/drawing/2014/main" id="{A5F9BC62-EC04-1B4F-D268-E1A4EC8D41DE}"/>
              </a:ext>
            </a:extLst>
          </p:cNvPr>
          <p:cNvSpPr/>
          <p:nvPr/>
        </p:nvSpPr>
        <p:spPr>
          <a:xfrm>
            <a:off x="127318" y="1917641"/>
            <a:ext cx="6480010" cy="3509088"/>
          </a:xfrm>
          <a:prstGeom prst="rect">
            <a:avLst/>
          </a:prstGeom>
          <a:solidFill>
            <a:srgbClr val="FEF6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EE8A448A-CD85-1C44-A253-DA1F6286B7C0}"/>
              </a:ext>
            </a:extLst>
          </p:cNvPr>
          <p:cNvSpPr/>
          <p:nvPr/>
        </p:nvSpPr>
        <p:spPr>
          <a:xfrm>
            <a:off x="127317" y="5218314"/>
            <a:ext cx="6480009" cy="228122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944BBBF9-DB57-83C4-5F15-19C8B42DC8E7}"/>
              </a:ext>
            </a:extLst>
          </p:cNvPr>
          <p:cNvSpPr/>
          <p:nvPr/>
        </p:nvSpPr>
        <p:spPr>
          <a:xfrm>
            <a:off x="86408" y="7374560"/>
            <a:ext cx="6513156" cy="235358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910455" y="916639"/>
            <a:ext cx="4772903" cy="73808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R PハイカラＰＯＰ体H" panose="040B0900000000000000" pitchFamily="50" charset="-128"/>
                <a:ea typeface="AR PハイカラＰＯＰ体H" panose="040B0900000000000000" pitchFamily="50" charset="-128"/>
              </a:rPr>
              <a:t>食欲の秋。季節のものを美味しく食べて</a:t>
            </a:r>
            <a:endParaRPr lang="en-US" altLang="ja-JP" b="1" dirty="0">
              <a:solidFill>
                <a:schemeClr val="tx1"/>
              </a:solidFill>
              <a:latin typeface="AR PハイカラＰＯＰ体H" panose="040B0900000000000000" pitchFamily="50" charset="-128"/>
              <a:ea typeface="AR PハイカラＰＯＰ体H" panose="040B0900000000000000" pitchFamily="50" charset="-128"/>
            </a:endParaRPr>
          </a:p>
          <a:p>
            <a:r>
              <a:rPr lang="ja-JP" altLang="en-US" b="1" dirty="0">
                <a:solidFill>
                  <a:schemeClr val="tx1"/>
                </a:solidFill>
                <a:latin typeface="AR PハイカラＰＯＰ体H" panose="040B0900000000000000" pitchFamily="50" charset="-128"/>
                <a:ea typeface="AR PハイカラＰＯＰ体H" panose="040B0900000000000000" pitchFamily="50" charset="-128"/>
              </a:rPr>
              <a:t>健康に過ごして参りましょう。</a:t>
            </a:r>
            <a:endParaRPr lang="en-US" altLang="ja-JP" b="1" dirty="0">
              <a:solidFill>
                <a:schemeClr val="tx1"/>
              </a:solidFill>
              <a:latin typeface="AR PハイカラＰＯＰ体H" panose="040B0900000000000000" pitchFamily="50" charset="-128"/>
              <a:ea typeface="AR PハイカラＰＯＰ体H" panose="040B0900000000000000" pitchFamily="50" charset="-128"/>
            </a:endParaRPr>
          </a:p>
        </p:txBody>
      </p:sp>
      <p:sp>
        <p:nvSpPr>
          <p:cNvPr id="7" name="テキスト ボックス 6">
            <a:extLst>
              <a:ext uri="{FF2B5EF4-FFF2-40B4-BE49-F238E27FC236}">
                <a16:creationId xmlns:a16="http://schemas.microsoft.com/office/drawing/2014/main" id="{1A82F7D8-B137-0C5E-0602-7B97A00A3DBF}"/>
              </a:ext>
            </a:extLst>
          </p:cNvPr>
          <p:cNvSpPr txBox="1"/>
          <p:nvPr/>
        </p:nvSpPr>
        <p:spPr>
          <a:xfrm>
            <a:off x="-6271464" y="2565107"/>
            <a:ext cx="6696634" cy="646331"/>
          </a:xfrm>
          <a:prstGeom prst="rect">
            <a:avLst/>
          </a:prstGeom>
          <a:noFill/>
        </p:spPr>
        <p:txBody>
          <a:bodyPr wrap="square">
            <a:spAutoFit/>
          </a:bodyPr>
          <a:lstStyle/>
          <a:p>
            <a:r>
              <a:rPr lang="ja-JP" altLang="en-US" sz="1800" b="1" dirty="0">
                <a:solidFill>
                  <a:schemeClr val="bg1"/>
                </a:solidFill>
                <a:latin typeface="AR PハイカラＰＯＰ体H" panose="040B0900000000000000" pitchFamily="50" charset="-128"/>
                <a:ea typeface="AR PハイカラＰＯＰ体H" panose="040B0900000000000000" pitchFamily="50" charset="-128"/>
              </a:rPr>
              <a:t>お彼岸に合わせ秋風が吹き始めました。</a:t>
            </a:r>
            <a:endParaRPr lang="en-US" altLang="ja-JP" sz="1800" b="1" dirty="0">
              <a:solidFill>
                <a:schemeClr val="bg1"/>
              </a:solidFill>
              <a:latin typeface="AR PハイカラＰＯＰ体H" panose="040B0900000000000000" pitchFamily="50" charset="-128"/>
              <a:ea typeface="AR PハイカラＰＯＰ体H" panose="040B0900000000000000" pitchFamily="50" charset="-128"/>
            </a:endParaRPr>
          </a:p>
          <a:p>
            <a:r>
              <a:rPr lang="ja-JP" altLang="en-US" sz="1800" b="1" dirty="0">
                <a:solidFill>
                  <a:schemeClr val="bg1"/>
                </a:solidFill>
                <a:latin typeface="AR PハイカラＰＯＰ体H" panose="040B0900000000000000" pitchFamily="50" charset="-128"/>
                <a:ea typeface="AR PハイカラＰＯＰ体H" panose="040B0900000000000000" pitchFamily="50" charset="-128"/>
              </a:rPr>
              <a:t>コスモスを始め、秋の花々が咲いてきました</a:t>
            </a:r>
            <a:endParaRPr lang="ja-JP" altLang="en-US" dirty="0">
              <a:solidFill>
                <a:schemeClr val="bg1"/>
              </a:solidFill>
            </a:endParaRPr>
          </a:p>
        </p:txBody>
      </p:sp>
      <p:pic>
        <p:nvPicPr>
          <p:cNvPr id="1026" name="Picture 2" descr="月タイトル】11月|ほいくえ|保育士さんのための無料イラスト・フリー素材">
            <a:extLst>
              <a:ext uri="{FF2B5EF4-FFF2-40B4-BE49-F238E27FC236}">
                <a16:creationId xmlns:a16="http://schemas.microsoft.com/office/drawing/2014/main" id="{3BB5E261-B816-7C9F-AFE9-7B9A4DF4A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152" y="890698"/>
            <a:ext cx="751941" cy="75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4" name="図 23">
            <a:extLst>
              <a:ext uri="{FF2B5EF4-FFF2-40B4-BE49-F238E27FC236}">
                <a16:creationId xmlns:a16="http://schemas.microsoft.com/office/drawing/2014/main" id="{CDF36A7A-3A19-2F4B-ABF1-B4E3B4B20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118" y="1822708"/>
            <a:ext cx="2092468" cy="1569351"/>
          </a:xfrm>
          <a:prstGeom prst="rect">
            <a:avLst/>
          </a:prstGeom>
        </p:spPr>
      </p:pic>
      <p:pic>
        <p:nvPicPr>
          <p:cNvPr id="26" name="図 25">
            <a:extLst>
              <a:ext uri="{FF2B5EF4-FFF2-40B4-BE49-F238E27FC236}">
                <a16:creationId xmlns:a16="http://schemas.microsoft.com/office/drawing/2014/main" id="{2A62B85E-F066-2B47-66A1-22A32B20E6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6703" y="1829532"/>
            <a:ext cx="2092468" cy="1569351"/>
          </a:xfrm>
          <a:prstGeom prst="rect">
            <a:avLst/>
          </a:prstGeom>
        </p:spPr>
      </p:pic>
      <p:pic>
        <p:nvPicPr>
          <p:cNvPr id="30" name="図 29">
            <a:extLst>
              <a:ext uri="{FF2B5EF4-FFF2-40B4-BE49-F238E27FC236}">
                <a16:creationId xmlns:a16="http://schemas.microsoft.com/office/drawing/2014/main" id="{E29F5D6C-0684-8068-B8D5-90F48DBE61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9171" y="1839969"/>
            <a:ext cx="2222178" cy="1591657"/>
          </a:xfrm>
          <a:prstGeom prst="rect">
            <a:avLst/>
          </a:prstGeom>
        </p:spPr>
      </p:pic>
      <p:pic>
        <p:nvPicPr>
          <p:cNvPr id="35" name="図 34">
            <a:extLst>
              <a:ext uri="{FF2B5EF4-FFF2-40B4-BE49-F238E27FC236}">
                <a16:creationId xmlns:a16="http://schemas.microsoft.com/office/drawing/2014/main" id="{A464ACEE-6886-5095-E0D1-9FC49E7398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766" y="3702231"/>
            <a:ext cx="2052088" cy="1539066"/>
          </a:xfrm>
          <a:prstGeom prst="rect">
            <a:avLst/>
          </a:prstGeom>
        </p:spPr>
      </p:pic>
      <p:pic>
        <p:nvPicPr>
          <p:cNvPr id="38" name="図 37">
            <a:extLst>
              <a:ext uri="{FF2B5EF4-FFF2-40B4-BE49-F238E27FC236}">
                <a16:creationId xmlns:a16="http://schemas.microsoft.com/office/drawing/2014/main" id="{373BD17C-9B03-379C-DDED-51D3B75F49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7705" y="3685392"/>
            <a:ext cx="2090464" cy="1567848"/>
          </a:xfrm>
          <a:prstGeom prst="rect">
            <a:avLst/>
          </a:prstGeom>
        </p:spPr>
      </p:pic>
      <p:pic>
        <p:nvPicPr>
          <p:cNvPr id="42" name="図 41">
            <a:extLst>
              <a:ext uri="{FF2B5EF4-FFF2-40B4-BE49-F238E27FC236}">
                <a16:creationId xmlns:a16="http://schemas.microsoft.com/office/drawing/2014/main" id="{C3CCA20C-B018-FBA8-E8E9-E99A64F4D8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9613" y="3707280"/>
            <a:ext cx="2195299" cy="1537140"/>
          </a:xfrm>
          <a:prstGeom prst="rect">
            <a:avLst/>
          </a:prstGeom>
        </p:spPr>
      </p:pic>
      <p:sp>
        <p:nvSpPr>
          <p:cNvPr id="81" name="四角形: 角を丸くする 80">
            <a:extLst>
              <a:ext uri="{FF2B5EF4-FFF2-40B4-BE49-F238E27FC236}">
                <a16:creationId xmlns:a16="http://schemas.microsoft.com/office/drawing/2014/main" id="{9C524C55-7D3B-729B-EF0B-3DCCFCDDFF8D}"/>
              </a:ext>
            </a:extLst>
          </p:cNvPr>
          <p:cNvSpPr/>
          <p:nvPr/>
        </p:nvSpPr>
        <p:spPr>
          <a:xfrm>
            <a:off x="1105320" y="3219607"/>
            <a:ext cx="4578038" cy="6045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運動の秋</a:t>
            </a:r>
            <a:endParaRPr kumimoji="1" lang="en-US" altLang="ja-JP" sz="1600" b="1" dirty="0">
              <a:solidFill>
                <a:schemeClr val="tx1"/>
              </a:solidFill>
            </a:endParaRPr>
          </a:p>
          <a:p>
            <a:pPr algn="ctr"/>
            <a:r>
              <a:rPr lang="ja-JP" altLang="en-US" sz="1600" b="1" dirty="0">
                <a:solidFill>
                  <a:schemeClr val="tx1"/>
                </a:solidFill>
              </a:rPr>
              <a:t>～パットボトルのゃッぷ飛ばしゲーム</a:t>
            </a:r>
            <a:r>
              <a:rPr kumimoji="1" lang="ja-JP" altLang="en-US" sz="1600" b="1" dirty="0">
                <a:solidFill>
                  <a:schemeClr val="tx1"/>
                </a:solidFill>
              </a:rPr>
              <a:t>　</a:t>
            </a:r>
            <a:endParaRPr kumimoji="1" lang="ja-JP" altLang="en-US" sz="1600" b="1" dirty="0"/>
          </a:p>
        </p:txBody>
      </p:sp>
      <p:pic>
        <p:nvPicPr>
          <p:cNvPr id="46" name="図 45">
            <a:extLst>
              <a:ext uri="{FF2B5EF4-FFF2-40B4-BE49-F238E27FC236}">
                <a16:creationId xmlns:a16="http://schemas.microsoft.com/office/drawing/2014/main" id="{BDCA2AE3-A7BE-E13F-D6D5-B1A95D5577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362" y="5713238"/>
            <a:ext cx="2173481" cy="1634896"/>
          </a:xfrm>
          <a:prstGeom prst="rect">
            <a:avLst/>
          </a:prstGeom>
        </p:spPr>
      </p:pic>
      <p:pic>
        <p:nvPicPr>
          <p:cNvPr id="53" name="図 52">
            <a:extLst>
              <a:ext uri="{FF2B5EF4-FFF2-40B4-BE49-F238E27FC236}">
                <a16:creationId xmlns:a16="http://schemas.microsoft.com/office/drawing/2014/main" id="{32CC9BB6-9A0B-BE0A-1286-94287C60F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0962" y="5790194"/>
            <a:ext cx="2092251" cy="1569188"/>
          </a:xfrm>
          <a:prstGeom prst="rect">
            <a:avLst/>
          </a:prstGeom>
        </p:spPr>
      </p:pic>
      <p:pic>
        <p:nvPicPr>
          <p:cNvPr id="57" name="図 56">
            <a:extLst>
              <a:ext uri="{FF2B5EF4-FFF2-40B4-BE49-F238E27FC236}">
                <a16:creationId xmlns:a16="http://schemas.microsoft.com/office/drawing/2014/main" id="{C4C9FF99-39AE-D26B-9DDE-72FE090EDCA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97331" y="5739664"/>
            <a:ext cx="2209995" cy="1634896"/>
          </a:xfrm>
          <a:prstGeom prst="rect">
            <a:avLst/>
          </a:prstGeom>
        </p:spPr>
      </p:pic>
      <p:sp>
        <p:nvSpPr>
          <p:cNvPr id="9" name="四角形: 角を丸くする 8">
            <a:extLst>
              <a:ext uri="{FF2B5EF4-FFF2-40B4-BE49-F238E27FC236}">
                <a16:creationId xmlns:a16="http://schemas.microsoft.com/office/drawing/2014/main" id="{8C19ED35-1917-1B2E-4D05-CE7E67D49399}"/>
              </a:ext>
            </a:extLst>
          </p:cNvPr>
          <p:cNvSpPr/>
          <p:nvPr/>
        </p:nvSpPr>
        <p:spPr>
          <a:xfrm>
            <a:off x="1577868" y="5207884"/>
            <a:ext cx="3632941" cy="61824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遊びの秋</a:t>
            </a:r>
            <a:endParaRPr kumimoji="1" lang="en-US" altLang="ja-JP" b="1" dirty="0">
              <a:solidFill>
                <a:schemeClr val="tx1"/>
              </a:solidFill>
            </a:endParaRPr>
          </a:p>
          <a:p>
            <a:pPr algn="ctr"/>
            <a:r>
              <a:rPr lang="ja-JP" altLang="en-US" b="1" dirty="0">
                <a:solidFill>
                  <a:schemeClr val="tx1"/>
                </a:solidFill>
              </a:rPr>
              <a:t>～黒ひげ危機一髪～</a:t>
            </a:r>
            <a:r>
              <a:rPr kumimoji="1" lang="ja-JP" altLang="en-US" b="1" dirty="0">
                <a:solidFill>
                  <a:schemeClr val="tx1"/>
                </a:solidFill>
              </a:rPr>
              <a:t>　</a:t>
            </a:r>
            <a:endParaRPr kumimoji="1" lang="ja-JP" altLang="en-US" b="1" dirty="0"/>
          </a:p>
        </p:txBody>
      </p:sp>
      <p:pic>
        <p:nvPicPr>
          <p:cNvPr id="59" name="図 58">
            <a:extLst>
              <a:ext uri="{FF2B5EF4-FFF2-40B4-BE49-F238E27FC236}">
                <a16:creationId xmlns:a16="http://schemas.microsoft.com/office/drawing/2014/main" id="{EDC94D31-9BF1-1898-8037-71B97C7DFD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20972" y="7909241"/>
            <a:ext cx="2057372" cy="1543029"/>
          </a:xfrm>
          <a:prstGeom prst="rect">
            <a:avLst/>
          </a:prstGeom>
        </p:spPr>
      </p:pic>
      <p:sp>
        <p:nvSpPr>
          <p:cNvPr id="47" name="四角形: 角を丸くする 46">
            <a:extLst>
              <a:ext uri="{FF2B5EF4-FFF2-40B4-BE49-F238E27FC236}">
                <a16:creationId xmlns:a16="http://schemas.microsoft.com/office/drawing/2014/main" id="{8DC865B9-0E63-1BC5-D2F8-481158762CE4}"/>
              </a:ext>
            </a:extLst>
          </p:cNvPr>
          <p:cNvSpPr/>
          <p:nvPr/>
        </p:nvSpPr>
        <p:spPr>
          <a:xfrm>
            <a:off x="104005" y="7255702"/>
            <a:ext cx="2417808" cy="6072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～今月の作品～</a:t>
            </a:r>
            <a:endParaRPr lang="en-US" altLang="ja-JP" b="1" dirty="0">
              <a:solidFill>
                <a:schemeClr val="tx1"/>
              </a:solidFill>
            </a:endParaRPr>
          </a:p>
        </p:txBody>
      </p:sp>
      <p:pic>
        <p:nvPicPr>
          <p:cNvPr id="64" name="図 63">
            <a:extLst>
              <a:ext uri="{FF2B5EF4-FFF2-40B4-BE49-F238E27FC236}">
                <a16:creationId xmlns:a16="http://schemas.microsoft.com/office/drawing/2014/main" id="{33026EBA-4447-03A8-4199-077FBA5652C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9229" y="7850609"/>
            <a:ext cx="2487293" cy="1854476"/>
          </a:xfrm>
          <a:prstGeom prst="rect">
            <a:avLst/>
          </a:prstGeom>
        </p:spPr>
      </p:pic>
      <p:pic>
        <p:nvPicPr>
          <p:cNvPr id="82" name="図 81">
            <a:extLst>
              <a:ext uri="{FF2B5EF4-FFF2-40B4-BE49-F238E27FC236}">
                <a16:creationId xmlns:a16="http://schemas.microsoft.com/office/drawing/2014/main" id="{0EABC648-D65C-AFAA-3FB6-7C00C980D05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29088" y="7850609"/>
            <a:ext cx="2464336" cy="1854476"/>
          </a:xfrm>
          <a:prstGeom prst="rect">
            <a:avLst/>
          </a:prstGeom>
        </p:spPr>
      </p:pic>
      <p:sp>
        <p:nvSpPr>
          <p:cNvPr id="83" name="四角形: 角を丸くする 82">
            <a:extLst>
              <a:ext uri="{FF2B5EF4-FFF2-40B4-BE49-F238E27FC236}">
                <a16:creationId xmlns:a16="http://schemas.microsoft.com/office/drawing/2014/main" id="{D27402D3-B40F-D877-B649-D18337DE1C1A}"/>
              </a:ext>
            </a:extLst>
          </p:cNvPr>
          <p:cNvSpPr/>
          <p:nvPr/>
        </p:nvSpPr>
        <p:spPr>
          <a:xfrm>
            <a:off x="2570490" y="7260116"/>
            <a:ext cx="3919092" cy="563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a:t>
            </a:r>
            <a:r>
              <a:rPr lang="en-US" altLang="ja-JP" b="1" dirty="0">
                <a:solidFill>
                  <a:schemeClr val="tx1"/>
                </a:solidFill>
              </a:rPr>
              <a:t>10</a:t>
            </a:r>
            <a:r>
              <a:rPr lang="ja-JP" altLang="en-US" b="1">
                <a:solidFill>
                  <a:schemeClr val="tx1"/>
                </a:solidFill>
              </a:rPr>
              <a:t>月誕生</a:t>
            </a:r>
            <a:r>
              <a:rPr lang="ja-JP" altLang="en-US" b="1" dirty="0">
                <a:solidFill>
                  <a:schemeClr val="tx1"/>
                </a:solidFill>
              </a:rPr>
              <a:t>日の利用者様～</a:t>
            </a:r>
            <a:endParaRPr lang="en-US" altLang="ja-JP" b="1" dirty="0">
              <a:solidFill>
                <a:schemeClr val="tx1"/>
              </a:solidFill>
            </a:endParaRPr>
          </a:p>
        </p:txBody>
      </p:sp>
      <p:pic>
        <p:nvPicPr>
          <p:cNvPr id="1042" name="Picture 18" descr="栄養・食べ物・秋】秋の味覚のかわいいフリーイラスト | フタバのフリーイラスト">
            <a:extLst>
              <a:ext uri="{FF2B5EF4-FFF2-40B4-BE49-F238E27FC236}">
                <a16:creationId xmlns:a16="http://schemas.microsoft.com/office/drawing/2014/main" id="{1BC50675-D479-2876-D106-F221134E171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83118" y="933935"/>
            <a:ext cx="749362" cy="7493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フリーイラスト：ハッピーバースデー">
            <a:extLst>
              <a:ext uri="{FF2B5EF4-FFF2-40B4-BE49-F238E27FC236}">
                <a16:creationId xmlns:a16="http://schemas.microsoft.com/office/drawing/2014/main" id="{E333F51C-9961-8E19-F580-B866E17A5CF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70224" y="7042631"/>
            <a:ext cx="714688" cy="71468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フリーイラスト：ハッピーバースデー">
            <a:extLst>
              <a:ext uri="{FF2B5EF4-FFF2-40B4-BE49-F238E27FC236}">
                <a16:creationId xmlns:a16="http://schemas.microsoft.com/office/drawing/2014/main" id="{24FBAFFA-C448-4BFE-8B87-F3D112FE7C8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30695" y="7084190"/>
            <a:ext cx="698830" cy="69883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紅葉のフリーイラスト素材 - 無料のイラスト素材 タダ絵">
            <a:extLst>
              <a:ext uri="{FF2B5EF4-FFF2-40B4-BE49-F238E27FC236}">
                <a16:creationId xmlns:a16="http://schemas.microsoft.com/office/drawing/2014/main" id="{DF11CAD0-4561-3851-4CA8-93143B5CBE8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5509" y="7104868"/>
            <a:ext cx="700689" cy="70068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毎日使える懐かしくて可愛い黒ひげ危機一発 - LINE スタンプ | LINE STORE">
            <a:extLst>
              <a:ext uri="{FF2B5EF4-FFF2-40B4-BE49-F238E27FC236}">
                <a16:creationId xmlns:a16="http://schemas.microsoft.com/office/drawing/2014/main" id="{6941E99B-7D0A-BC23-1756-652724DC053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2428" y="5008749"/>
            <a:ext cx="913086" cy="91308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ペットボトルのキャップのイラスト | かわいいフリー素材集 いらすとや">
            <a:extLst>
              <a:ext uri="{FF2B5EF4-FFF2-40B4-BE49-F238E27FC236}">
                <a16:creationId xmlns:a16="http://schemas.microsoft.com/office/drawing/2014/main" id="{174C3A9C-F642-09B4-4FE8-AABEF5D7B64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1273892" y="3322276"/>
            <a:ext cx="497072" cy="49707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ペットボトルのキャップのイラスト | かわいいフリー素材集 いらすとや">
            <a:extLst>
              <a:ext uri="{FF2B5EF4-FFF2-40B4-BE49-F238E27FC236}">
                <a16:creationId xmlns:a16="http://schemas.microsoft.com/office/drawing/2014/main" id="{76CD3631-C8F1-8041-2886-F6E2268CCAC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5097215" y="3359165"/>
            <a:ext cx="456196" cy="45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2025/11/7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17829</TotalTime>
  <Words>71</Words>
  <Application>Microsoft Office PowerPoint</Application>
  <PresentationFormat>ワイド画面</PresentationFormat>
  <Paragraphs>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 PハイカラＰＯＰ体H</vt:lpstr>
      <vt:lpstr>HGPｺﾞｼｯｸE</vt:lpstr>
      <vt:lpstr>HGP創英角ｺﾞｼｯｸUB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1263</cp:revision>
  <cp:lastPrinted>2025-09-22T05:56:44Z</cp:lastPrinted>
  <dcterms:created xsi:type="dcterms:W3CDTF">2014-05-28T11:26:15Z</dcterms:created>
  <dcterms:modified xsi:type="dcterms:W3CDTF">2025-11-07T05:38:02Z</dcterms:modified>
</cp:coreProperties>
</file>