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F0"/>
    <a:srgbClr val="DE1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p:scale>
          <a:sx n="50" d="100"/>
          <a:sy n="50" d="100"/>
        </p:scale>
        <p:origin x="624"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3394" y="48"/>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356" cy="495208"/>
          </a:xfrm>
          <a:prstGeom prst="rect">
            <a:avLst/>
          </a:prstGeom>
        </p:spPr>
        <p:txBody>
          <a:bodyPr vert="horz" lIns="90743" tIns="45371" rIns="90743" bIns="453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834" y="1"/>
            <a:ext cx="2919356" cy="495208"/>
          </a:xfrm>
          <a:prstGeom prst="rect">
            <a:avLst/>
          </a:prstGeom>
        </p:spPr>
        <p:txBody>
          <a:bodyPr vert="horz" lIns="90743" tIns="45371" rIns="90743" bIns="45371" rtlCol="0"/>
          <a:lstStyle>
            <a:lvl1pPr algn="r">
              <a:defRPr sz="1200"/>
            </a:lvl1pPr>
          </a:lstStyle>
          <a:p>
            <a:fld id="{CFBFFCA7-880D-4E5A-B963-C34B37AB8385}" type="datetimeFigureOut">
              <a:rPr kumimoji="1" lang="ja-JP" altLang="en-US" smtClean="0"/>
              <a:t>2025/7/8</a:t>
            </a:fld>
            <a:endParaRPr kumimoji="1" lang="ja-JP" altLang="en-US"/>
          </a:p>
        </p:txBody>
      </p:sp>
      <p:sp>
        <p:nvSpPr>
          <p:cNvPr id="6" name="フッター プレースホルダー 5"/>
          <p:cNvSpPr>
            <a:spLocks noGrp="1"/>
          </p:cNvSpPr>
          <p:nvPr>
            <p:ph type="ftr" sz="quarter" idx="4"/>
          </p:nvPr>
        </p:nvSpPr>
        <p:spPr>
          <a:xfrm>
            <a:off x="0" y="9371105"/>
            <a:ext cx="2919356" cy="495208"/>
          </a:xfrm>
          <a:prstGeom prst="rect">
            <a:avLst/>
          </a:prstGeom>
        </p:spPr>
        <p:txBody>
          <a:bodyPr vert="horz" lIns="90743" tIns="45371" rIns="90743" bIns="453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834" y="9371105"/>
            <a:ext cx="2919356" cy="495208"/>
          </a:xfrm>
          <a:prstGeom prst="rect">
            <a:avLst/>
          </a:prstGeom>
        </p:spPr>
        <p:txBody>
          <a:bodyPr vert="horz" lIns="90743" tIns="45371" rIns="90743" bIns="45371" rtlCol="0" anchor="b"/>
          <a:lstStyle>
            <a:lvl1pPr algn="r">
              <a:defRPr sz="1200"/>
            </a:lvl1pPr>
          </a:lstStyle>
          <a:p>
            <a:fld id="{AEF985A6-ACDC-4D12-818E-83731EBF4868}" type="slidenum">
              <a:rPr kumimoji="1" lang="ja-JP" altLang="en-US" smtClean="0"/>
              <a:t>‹#›</a:t>
            </a:fld>
            <a:endParaRPr kumimoji="1" lang="ja-JP" altLang="en-US"/>
          </a:p>
        </p:txBody>
      </p:sp>
    </p:spTree>
    <p:extLst>
      <p:ext uri="{BB962C8B-B14F-4D97-AF65-F5344CB8AC3E}">
        <p14:creationId xmlns:p14="http://schemas.microsoft.com/office/powerpoint/2010/main" val="10590367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18" Type="http://schemas.openxmlformats.org/officeDocument/2006/relationships/image" Target="../media/image15.png"/><Relationship Id="rId26" Type="http://schemas.openxmlformats.org/officeDocument/2006/relationships/image" Target="../media/image22.jpeg"/><Relationship Id="rId3" Type="http://schemas.openxmlformats.org/officeDocument/2006/relationships/image" Target="../media/image1.png"/><Relationship Id="rId21" Type="http://schemas.openxmlformats.org/officeDocument/2006/relationships/image" Target="../media/image18.jpeg"/><Relationship Id="rId7" Type="http://schemas.openxmlformats.org/officeDocument/2006/relationships/image" Target="../media/image4.png"/><Relationship Id="rId12" Type="http://schemas.openxmlformats.org/officeDocument/2006/relationships/image" Target="../media/image9.jpeg"/><Relationship Id="rId17" Type="http://schemas.openxmlformats.org/officeDocument/2006/relationships/image" Target="../media/image14.jpeg"/><Relationship Id="rId25" Type="http://schemas.openxmlformats.org/officeDocument/2006/relationships/hyperlink" Target="https://pixabay.com/en/pattern-stripes-stripe-pattern-1886046/" TargetMode="External"/><Relationship Id="rId2" Type="http://schemas.openxmlformats.org/officeDocument/2006/relationships/slide" Target="../slides/slide1.xml"/><Relationship Id="rId16" Type="http://schemas.openxmlformats.org/officeDocument/2006/relationships/image" Target="../media/image13.jpeg"/><Relationship Id="rId20" Type="http://schemas.openxmlformats.org/officeDocument/2006/relationships/image" Target="../media/image17.jpeg"/><Relationship Id="rId29" Type="http://schemas.openxmlformats.org/officeDocument/2006/relationships/image" Target="../media/image25.png"/><Relationship Id="rId1" Type="http://schemas.openxmlformats.org/officeDocument/2006/relationships/notesMaster" Target="../notesMasters/notesMaster1.xml"/><Relationship Id="rId6" Type="http://schemas.openxmlformats.org/officeDocument/2006/relationships/image" Target="../media/image3.png"/><Relationship Id="rId11" Type="http://schemas.openxmlformats.org/officeDocument/2006/relationships/image" Target="../media/image8.jpeg"/><Relationship Id="rId24" Type="http://schemas.openxmlformats.org/officeDocument/2006/relationships/image" Target="../media/image21.jpg"/><Relationship Id="rId5" Type="http://schemas.openxmlformats.org/officeDocument/2006/relationships/image" Target="../media/image2.jpeg"/><Relationship Id="rId15" Type="http://schemas.openxmlformats.org/officeDocument/2006/relationships/image" Target="../media/image12.jpeg"/><Relationship Id="rId23" Type="http://schemas.openxmlformats.org/officeDocument/2006/relationships/image" Target="../media/image20.jpeg"/><Relationship Id="rId28" Type="http://schemas.openxmlformats.org/officeDocument/2006/relationships/image" Target="../media/image24.png"/><Relationship Id="rId10" Type="http://schemas.openxmlformats.org/officeDocument/2006/relationships/image" Target="../media/image7.jpeg"/><Relationship Id="rId19" Type="http://schemas.openxmlformats.org/officeDocument/2006/relationships/image" Target="../media/image16.png"/><Relationship Id="rId4" Type="http://schemas.openxmlformats.org/officeDocument/2006/relationships/hyperlink" Target="http://gahag.net/009085-star-festival/" TargetMode="External"/><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jpeg"/><Relationship Id="rId27" Type="http://schemas.openxmlformats.org/officeDocument/2006/relationships/image" Target="../media/image23.jpeg"/></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5FE8305-378D-AF1A-F392-907EAB1DE72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24" y="116661"/>
            <a:ext cx="6518690" cy="4606541"/>
          </a:xfrm>
          <a:prstGeom prst="rect">
            <a:avLst/>
          </a:prstGeom>
        </p:spPr>
      </p:pic>
      <p:pic>
        <p:nvPicPr>
          <p:cNvPr id="16" name="図 15">
            <a:extLst>
              <a:ext uri="{FF2B5EF4-FFF2-40B4-BE49-F238E27FC236}">
                <a16:creationId xmlns:a16="http://schemas.microsoft.com/office/drawing/2014/main" id="{A1993793-DECE-EF8F-E7CE-CDB92DB6699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910" y="4713901"/>
            <a:ext cx="6520922" cy="5067905"/>
          </a:xfrm>
          <a:prstGeom prst="rect">
            <a:avLst/>
          </a:prstGeom>
        </p:spPr>
      </p:pic>
      <p:sp>
        <p:nvSpPr>
          <p:cNvPr id="32" name="Text Box 24"/>
          <p:cNvSpPr txBox="1">
            <a:spLocks noChangeArrowheads="1"/>
          </p:cNvSpPr>
          <p:nvPr/>
        </p:nvSpPr>
        <p:spPr bwMode="auto">
          <a:xfrm>
            <a:off x="230357" y="138166"/>
            <a:ext cx="525294" cy="232509"/>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222" tIns="18149"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900" dirty="0">
              <a:solidFill>
                <a:srgbClr val="000000"/>
              </a:solidFill>
              <a:latin typeface="ＭＳ Ｐ明朝"/>
              <a:ea typeface="ＭＳ Ｐ明朝"/>
            </a:endParaRPr>
          </a:p>
        </p:txBody>
      </p:sp>
      <p:sp>
        <p:nvSpPr>
          <p:cNvPr id="52" name="Rectangle 53"/>
          <p:cNvSpPr>
            <a:spLocks noChangeArrowheads="1"/>
          </p:cNvSpPr>
          <p:nvPr/>
        </p:nvSpPr>
        <p:spPr bwMode="auto">
          <a:xfrm>
            <a:off x="87523" y="116661"/>
            <a:ext cx="6520922" cy="9643640"/>
          </a:xfrm>
          <a:prstGeom prst="rect">
            <a:avLst/>
          </a:prstGeom>
          <a:noFill/>
          <a:ln w="3175" algn="ctr">
            <a:solidFill>
              <a:srgbClr xmlns:mc="http://schemas.openxmlformats.org/markup-compatibility/2006" xmlns:a14="http://schemas.microsoft.com/office/drawing/2010/main" val="000000" mc:Ignorable="a14" a14:legacySpreadsheetColorIndex="64"/>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43" tIns="45371" rIns="90743" bIns="45371"/>
          <a:lstStyle/>
          <a:p>
            <a:endParaRPr lang="ja-JP" altLang="en-US"/>
          </a:p>
        </p:txBody>
      </p:sp>
      <p:pic>
        <p:nvPicPr>
          <p:cNvPr id="50" name="図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978" y="2461095"/>
            <a:ext cx="46862" cy="45719"/>
          </a:xfrm>
          <a:prstGeom prst="rect">
            <a:avLst/>
          </a:prstGeom>
        </p:spPr>
      </p:pic>
      <p:sp>
        <p:nvSpPr>
          <p:cNvPr id="3" name="AutoShape 2" descr="「誕生日 イラスト」の画像検索結果">
            <a:extLst>
              <a:ext uri="{FF2B5EF4-FFF2-40B4-BE49-F238E27FC236}">
                <a16:creationId xmlns:a16="http://schemas.microsoft.com/office/drawing/2014/main" id="{DC6B0195-37A4-4E40-9D6E-7C4495050C1C}"/>
              </a:ext>
            </a:extLst>
          </p:cNvPr>
          <p:cNvSpPr>
            <a:spLocks noChangeAspect="1" noChangeArrowheads="1"/>
          </p:cNvSpPr>
          <p:nvPr/>
        </p:nvSpPr>
        <p:spPr bwMode="auto">
          <a:xfrm>
            <a:off x="3214689" y="47799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4" name="AutoShape 4" descr="「誕生日 イラスト」の画像検索結果">
            <a:extLst>
              <a:ext uri="{FF2B5EF4-FFF2-40B4-BE49-F238E27FC236}">
                <a16:creationId xmlns:a16="http://schemas.microsoft.com/office/drawing/2014/main" id="{FDDC6D00-2FEC-4C9C-8534-BAF18699BD53}"/>
              </a:ext>
            </a:extLst>
          </p:cNvPr>
          <p:cNvSpPr>
            <a:spLocks noChangeAspect="1" noChangeArrowheads="1"/>
          </p:cNvSpPr>
          <p:nvPr/>
        </p:nvSpPr>
        <p:spPr bwMode="auto">
          <a:xfrm>
            <a:off x="3547569" y="55513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31" name="楕円 30">
            <a:extLst>
              <a:ext uri="{FF2B5EF4-FFF2-40B4-BE49-F238E27FC236}">
                <a16:creationId xmlns:a16="http://schemas.microsoft.com/office/drawing/2014/main" id="{1B3A2290-F359-EB80-71D4-69EC19C25073}"/>
              </a:ext>
            </a:extLst>
          </p:cNvPr>
          <p:cNvSpPr/>
          <p:nvPr/>
        </p:nvSpPr>
        <p:spPr>
          <a:xfrm>
            <a:off x="3728858" y="4397018"/>
            <a:ext cx="103490" cy="71877"/>
          </a:xfrm>
          <a:prstGeom prst="ellipse">
            <a:avLst/>
          </a:prstGeom>
          <a:solidFill>
            <a:srgbClr val="FEF6F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a:p>
        </p:txBody>
      </p:sp>
      <p:sp>
        <p:nvSpPr>
          <p:cNvPr id="19" name="テキスト ボックス 18">
            <a:extLst>
              <a:ext uri="{FF2B5EF4-FFF2-40B4-BE49-F238E27FC236}">
                <a16:creationId xmlns:a16="http://schemas.microsoft.com/office/drawing/2014/main" id="{DB7CDA79-D3A2-4D5D-9797-B2A0BE774135}"/>
              </a:ext>
            </a:extLst>
          </p:cNvPr>
          <p:cNvSpPr txBox="1"/>
          <p:nvPr/>
        </p:nvSpPr>
        <p:spPr>
          <a:xfrm>
            <a:off x="-1183432" y="9405608"/>
            <a:ext cx="971168" cy="200043"/>
          </a:xfrm>
          <a:prstGeom prst="rect">
            <a:avLst/>
          </a:prstGeom>
          <a:noFill/>
        </p:spPr>
        <p:txBody>
          <a:bodyPr wrap="square" lIns="91428" tIns="45714" rIns="91428" bIns="45714" rtlCol="0">
            <a:spAutoFit/>
          </a:bodyPr>
          <a:lstStyle/>
          <a:p>
            <a:r>
              <a:rPr lang="ja-JP" altLang="en-US" sz="700" b="1" dirty="0">
                <a:latin typeface="AR PハイカラＰＯＰ体H" panose="040B0900000000000000" pitchFamily="50" charset="-128"/>
                <a:ea typeface="AR PハイカラＰＯＰ体H" panose="040B0900000000000000" pitchFamily="50" charset="-128"/>
              </a:rPr>
              <a:t>手作りタルトです</a:t>
            </a:r>
            <a:endParaRPr lang="en-US" altLang="ja-JP" sz="700" b="1" dirty="0">
              <a:latin typeface="AR PハイカラＰＯＰ体H" panose="040B0900000000000000" pitchFamily="50" charset="-128"/>
              <a:ea typeface="AR PハイカラＰＯＰ体H" panose="040B0900000000000000" pitchFamily="50" charset="-128"/>
            </a:endParaRPr>
          </a:p>
        </p:txBody>
      </p:sp>
      <p:sp>
        <p:nvSpPr>
          <p:cNvPr id="23" name="テキスト ボックス 22">
            <a:extLst>
              <a:ext uri="{FF2B5EF4-FFF2-40B4-BE49-F238E27FC236}">
                <a16:creationId xmlns:a16="http://schemas.microsoft.com/office/drawing/2014/main" id="{504A890B-A2B0-5E7D-5E50-E3701A314FAF}"/>
              </a:ext>
            </a:extLst>
          </p:cNvPr>
          <p:cNvSpPr txBox="1"/>
          <p:nvPr/>
        </p:nvSpPr>
        <p:spPr>
          <a:xfrm>
            <a:off x="-1839706" y="8999638"/>
            <a:ext cx="1393056" cy="198943"/>
          </a:xfrm>
          <a:prstGeom prst="rect">
            <a:avLst/>
          </a:prstGeom>
          <a:noFill/>
        </p:spPr>
        <p:txBody>
          <a:bodyPr wrap="square" lIns="91428" tIns="45714" rIns="91428" bIns="45714" rtlCol="0">
            <a:spAutoFit/>
          </a:bodyPr>
          <a:lstStyle/>
          <a:p>
            <a:r>
              <a:rPr lang="ja-JP" altLang="en-US" sz="700" b="1" dirty="0">
                <a:latin typeface="AR PハイカラＰＯＰ体H" panose="040B0900000000000000" pitchFamily="50" charset="-128"/>
                <a:ea typeface="AR PハイカラＰＯＰ体H" panose="040B0900000000000000" pitchFamily="50" charset="-128"/>
              </a:rPr>
              <a:t>シフォンケーキも手作りです</a:t>
            </a:r>
            <a:endParaRPr lang="en-US" altLang="ja-JP" sz="700" b="1" dirty="0">
              <a:latin typeface="AR PハイカラＰＯＰ体H" panose="040B0900000000000000" pitchFamily="50" charset="-128"/>
              <a:ea typeface="AR PハイカラＰＯＰ体H" panose="040B0900000000000000" pitchFamily="50" charset="-128"/>
            </a:endParaRPr>
          </a:p>
        </p:txBody>
      </p:sp>
      <p:sp>
        <p:nvSpPr>
          <p:cNvPr id="15" name="正方形/長方形 14">
            <a:extLst>
              <a:ext uri="{FF2B5EF4-FFF2-40B4-BE49-F238E27FC236}">
                <a16:creationId xmlns:a16="http://schemas.microsoft.com/office/drawing/2014/main" id="{FE27E351-CDB3-9B53-716F-D470C952FBCB}"/>
              </a:ext>
            </a:extLst>
          </p:cNvPr>
          <p:cNvSpPr/>
          <p:nvPr/>
        </p:nvSpPr>
        <p:spPr>
          <a:xfrm>
            <a:off x="161079" y="118468"/>
            <a:ext cx="6371580" cy="728311"/>
          </a:xfrm>
          <a:prstGeom prst="rect">
            <a:avLst/>
          </a:prstGeom>
          <a:solidFill>
            <a:schemeClr val="accent5">
              <a:lumMod val="7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2800" dirty="0">
                <a:ln w="0"/>
                <a:solidFill>
                  <a:schemeClr val="bg1"/>
                </a:solidFill>
                <a:effectLst>
                  <a:outerShdw blurRad="38100" dist="19050" dir="2700000" algn="tl" rotWithShape="0">
                    <a:schemeClr val="dk1">
                      <a:alpha val="40000"/>
                    </a:schemeClr>
                  </a:outerShdw>
                </a:effectLst>
                <a:highlight>
                  <a:srgbClr val="C0C0C0"/>
                </a:highlight>
              </a:rPr>
              <a:t>小松原</a:t>
            </a:r>
            <a:r>
              <a:rPr lang="en-US" altLang="ja-JP" sz="2800" dirty="0">
                <a:ln w="0"/>
                <a:solidFill>
                  <a:schemeClr val="bg1"/>
                </a:solidFill>
                <a:effectLst>
                  <a:outerShdw blurRad="38100" dist="19050" dir="2700000" algn="tl" rotWithShape="0">
                    <a:schemeClr val="dk1">
                      <a:alpha val="40000"/>
                    </a:schemeClr>
                  </a:outerShdw>
                </a:effectLst>
                <a:highlight>
                  <a:srgbClr val="C0C0C0"/>
                </a:highlight>
              </a:rPr>
              <a:t>DS</a:t>
            </a:r>
            <a:r>
              <a:rPr lang="ja-JP" altLang="en-US" sz="2800" dirty="0">
                <a:ln w="0"/>
                <a:solidFill>
                  <a:schemeClr val="bg1"/>
                </a:solidFill>
                <a:effectLst>
                  <a:outerShdw blurRad="38100" dist="19050" dir="2700000" algn="tl" rotWithShape="0">
                    <a:schemeClr val="dk1">
                      <a:alpha val="40000"/>
                    </a:schemeClr>
                  </a:outerShdw>
                </a:effectLst>
                <a:highlight>
                  <a:srgbClr val="C0C0C0"/>
                </a:highlight>
              </a:rPr>
              <a:t>新聞　</a:t>
            </a:r>
            <a:r>
              <a:rPr lang="en-US" altLang="ja-JP" sz="2800" dirty="0">
                <a:ln w="0"/>
                <a:solidFill>
                  <a:schemeClr val="bg1"/>
                </a:solidFill>
                <a:effectLst>
                  <a:outerShdw blurRad="38100" dist="19050" dir="2700000" algn="tl" rotWithShape="0">
                    <a:schemeClr val="dk1">
                      <a:alpha val="40000"/>
                    </a:schemeClr>
                  </a:outerShdw>
                </a:effectLst>
                <a:highlight>
                  <a:srgbClr val="C0C0C0"/>
                </a:highlight>
              </a:rPr>
              <a:t>2025</a:t>
            </a:r>
            <a:r>
              <a:rPr lang="ja-JP" altLang="en-US" sz="2800" dirty="0">
                <a:ln w="0"/>
                <a:solidFill>
                  <a:schemeClr val="bg1"/>
                </a:solidFill>
                <a:effectLst>
                  <a:outerShdw blurRad="38100" dist="19050" dir="2700000" algn="tl" rotWithShape="0">
                    <a:schemeClr val="dk1">
                      <a:alpha val="40000"/>
                    </a:schemeClr>
                  </a:outerShdw>
                </a:effectLst>
                <a:highlight>
                  <a:srgbClr val="C0C0C0"/>
                </a:highlight>
              </a:rPr>
              <a:t>年　７月号</a:t>
            </a:r>
            <a:endParaRPr kumimoji="1" lang="ja-JP" altLang="en-US" sz="2800" dirty="0">
              <a:ln w="0"/>
              <a:solidFill>
                <a:schemeClr val="bg1"/>
              </a:solidFill>
              <a:effectLst>
                <a:outerShdw blurRad="38100" dist="19050" dir="2700000" algn="tl" rotWithShape="0">
                  <a:schemeClr val="dk1">
                    <a:alpha val="40000"/>
                  </a:schemeClr>
                </a:outerShdw>
              </a:effectLst>
              <a:highlight>
                <a:srgbClr val="C0C0C0"/>
              </a:highlight>
            </a:endParaRPr>
          </a:p>
        </p:txBody>
      </p:sp>
      <p:pic>
        <p:nvPicPr>
          <p:cNvPr id="10" name="Picture 2" descr="誕生日ケーキの無料イラスト | フリーイラスト素材集 ジャパクリップ">
            <a:extLst>
              <a:ext uri="{FF2B5EF4-FFF2-40B4-BE49-F238E27FC236}">
                <a16:creationId xmlns:a16="http://schemas.microsoft.com/office/drawing/2014/main" id="{4A3BFA55-410E-8D82-405E-1AF17DA29E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8108" y="6772387"/>
            <a:ext cx="362778" cy="368763"/>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48573382-99C9-0824-6109-69FD7F25FEAB}"/>
              </a:ext>
            </a:extLst>
          </p:cNvPr>
          <p:cNvSpPr txBox="1"/>
          <p:nvPr/>
        </p:nvSpPr>
        <p:spPr>
          <a:xfrm>
            <a:off x="-3579480" y="7292424"/>
            <a:ext cx="1666455" cy="276987"/>
          </a:xfrm>
          <a:prstGeom prst="rect">
            <a:avLst/>
          </a:prstGeom>
          <a:solidFill>
            <a:srgbClr val="FEF6F0"/>
          </a:solidFill>
        </p:spPr>
        <p:txBody>
          <a:bodyPr wrap="square" lIns="91428" tIns="45714" rIns="91428" bIns="45714" rtlCol="0">
            <a:spAutoFit/>
          </a:bodyPr>
          <a:lstStyle/>
          <a:p>
            <a:r>
              <a:rPr lang="ja-JP" altLang="en-US" sz="1200" b="1" dirty="0">
                <a:latin typeface="AR PハイカラＰＯＰ体H" panose="040B0900000000000000" pitchFamily="50" charset="-128"/>
                <a:ea typeface="AR PハイカラＰＯＰ体H" panose="040B0900000000000000" pitchFamily="50" charset="-128"/>
              </a:rPr>
              <a:t>　メンチカツ定食</a:t>
            </a:r>
            <a:endParaRPr lang="en-US" altLang="ja-JP" sz="1200" b="1" dirty="0">
              <a:latin typeface="AR PハイカラＰＯＰ体H" panose="040B0900000000000000" pitchFamily="50" charset="-128"/>
              <a:ea typeface="AR PハイカラＰＯＰ体H" panose="040B0900000000000000" pitchFamily="50" charset="-128"/>
            </a:endParaRPr>
          </a:p>
        </p:txBody>
      </p:sp>
      <p:sp>
        <p:nvSpPr>
          <p:cNvPr id="69" name="テキスト ボックス 68">
            <a:extLst>
              <a:ext uri="{FF2B5EF4-FFF2-40B4-BE49-F238E27FC236}">
                <a16:creationId xmlns:a16="http://schemas.microsoft.com/office/drawing/2014/main" id="{30242C8F-C122-7BED-B97B-6B0BAFE61A36}"/>
              </a:ext>
            </a:extLst>
          </p:cNvPr>
          <p:cNvSpPr txBox="1"/>
          <p:nvPr/>
        </p:nvSpPr>
        <p:spPr>
          <a:xfrm>
            <a:off x="-3528938" y="7931901"/>
            <a:ext cx="1775673" cy="276987"/>
          </a:xfrm>
          <a:prstGeom prst="rect">
            <a:avLst/>
          </a:prstGeom>
          <a:solidFill>
            <a:srgbClr val="FEF6F0"/>
          </a:solidFill>
        </p:spPr>
        <p:txBody>
          <a:bodyPr wrap="square" lIns="91428" tIns="45714" rIns="91428" bIns="45714" rtlCol="0">
            <a:spAutoFit/>
          </a:bodyPr>
          <a:lstStyle/>
          <a:p>
            <a:r>
              <a:rPr lang="ja-JP" altLang="en-US" sz="1200" b="1" dirty="0">
                <a:latin typeface="AR PハイカラＰＯＰ体H" panose="040B0900000000000000" pitchFamily="50" charset="-128"/>
                <a:ea typeface="AR PハイカラＰＯＰ体H" panose="040B0900000000000000" pitchFamily="50" charset="-128"/>
              </a:rPr>
              <a:t>　ハヤシライスランチ</a:t>
            </a:r>
            <a:endParaRPr lang="en-US" altLang="ja-JP" sz="1200" b="1" dirty="0">
              <a:latin typeface="AR PハイカラＰＯＰ体H" panose="040B0900000000000000" pitchFamily="50" charset="-128"/>
              <a:ea typeface="AR PハイカラＰＯＰ体H" panose="040B0900000000000000" pitchFamily="50" charset="-128"/>
            </a:endParaRPr>
          </a:p>
        </p:txBody>
      </p:sp>
      <p:sp>
        <p:nvSpPr>
          <p:cNvPr id="70" name="テキスト ボックス 69">
            <a:extLst>
              <a:ext uri="{FF2B5EF4-FFF2-40B4-BE49-F238E27FC236}">
                <a16:creationId xmlns:a16="http://schemas.microsoft.com/office/drawing/2014/main" id="{A17F3496-4AF6-DC07-9350-022492DD59B3}"/>
              </a:ext>
            </a:extLst>
          </p:cNvPr>
          <p:cNvSpPr txBox="1"/>
          <p:nvPr/>
        </p:nvSpPr>
        <p:spPr>
          <a:xfrm>
            <a:off x="-3309217" y="6620062"/>
            <a:ext cx="1666455" cy="276987"/>
          </a:xfrm>
          <a:prstGeom prst="rect">
            <a:avLst/>
          </a:prstGeom>
          <a:solidFill>
            <a:srgbClr val="FEF6F0"/>
          </a:solidFill>
        </p:spPr>
        <p:txBody>
          <a:bodyPr wrap="square" lIns="91428" tIns="45714" rIns="91428" bIns="45714" rtlCol="0">
            <a:spAutoFit/>
          </a:bodyPr>
          <a:lstStyle/>
          <a:p>
            <a:r>
              <a:rPr lang="ja-JP" altLang="en-US" sz="1200" b="1" dirty="0">
                <a:latin typeface="AR PハイカラＰＯＰ体H" panose="040B0900000000000000" pitchFamily="50" charset="-128"/>
                <a:ea typeface="AR PハイカラＰＯＰ体H" panose="040B0900000000000000" pitchFamily="50" charset="-128"/>
              </a:rPr>
              <a:t>　　親子丼御前</a:t>
            </a:r>
            <a:endParaRPr lang="en-US" altLang="ja-JP" sz="1200" b="1" dirty="0">
              <a:latin typeface="AR PハイカラＰＯＰ体H" panose="040B0900000000000000" pitchFamily="50" charset="-128"/>
              <a:ea typeface="AR PハイカラＰＯＰ体H" panose="040B0900000000000000" pitchFamily="50" charset="-128"/>
            </a:endParaRPr>
          </a:p>
        </p:txBody>
      </p:sp>
      <p:sp>
        <p:nvSpPr>
          <p:cNvPr id="73" name="テキスト ボックス 72">
            <a:extLst>
              <a:ext uri="{FF2B5EF4-FFF2-40B4-BE49-F238E27FC236}">
                <a16:creationId xmlns:a16="http://schemas.microsoft.com/office/drawing/2014/main" id="{EEDC94D1-D600-90D5-D2D8-587F27C02ACE}"/>
              </a:ext>
            </a:extLst>
          </p:cNvPr>
          <p:cNvSpPr txBox="1"/>
          <p:nvPr/>
        </p:nvSpPr>
        <p:spPr>
          <a:xfrm>
            <a:off x="-2809633" y="8404391"/>
            <a:ext cx="1666455" cy="276987"/>
          </a:xfrm>
          <a:prstGeom prst="rect">
            <a:avLst/>
          </a:prstGeom>
          <a:solidFill>
            <a:srgbClr val="FEF6F0"/>
          </a:solidFill>
        </p:spPr>
        <p:txBody>
          <a:bodyPr wrap="square" lIns="91428" tIns="45714" rIns="91428" bIns="45714" rtlCol="0">
            <a:spAutoFit/>
          </a:bodyPr>
          <a:lstStyle/>
          <a:p>
            <a:r>
              <a:rPr lang="ja-JP" altLang="en-US" sz="1200" b="1" dirty="0">
                <a:latin typeface="AR PハイカラＰＯＰ体H" panose="040B0900000000000000" pitchFamily="50" charset="-128"/>
                <a:ea typeface="AR PハイカラＰＯＰ体H" panose="040B0900000000000000" pitchFamily="50" charset="-128"/>
              </a:rPr>
              <a:t>　　豚肉大根煮定食</a:t>
            </a:r>
            <a:endParaRPr lang="en-US" altLang="ja-JP" sz="1200" b="1" dirty="0">
              <a:latin typeface="AR PハイカラＰＯＰ体H" panose="040B0900000000000000" pitchFamily="50" charset="-128"/>
              <a:ea typeface="AR PハイカラＰＯＰ体H" panose="040B0900000000000000" pitchFamily="50" charset="-128"/>
            </a:endParaRPr>
          </a:p>
        </p:txBody>
      </p:sp>
      <p:pic>
        <p:nvPicPr>
          <p:cNvPr id="21" name="Picture 2" descr="7月のタイトル文字イラスト無料フリー素材 - イラストストック">
            <a:extLst>
              <a:ext uri="{FF2B5EF4-FFF2-40B4-BE49-F238E27FC236}">
                <a16:creationId xmlns:a16="http://schemas.microsoft.com/office/drawing/2014/main" id="{BCA4010E-658D-C876-6087-134DF0AE9B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551" y="192268"/>
            <a:ext cx="580710" cy="58071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7月のイベントのイラスト | 無料のフリー素材 イラストエイト">
            <a:extLst>
              <a:ext uri="{FF2B5EF4-FFF2-40B4-BE49-F238E27FC236}">
                <a16:creationId xmlns:a16="http://schemas.microsoft.com/office/drawing/2014/main" id="{FFDBF1E8-DBE0-AD84-C86D-33CF0E5106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5375" y="137076"/>
            <a:ext cx="788400" cy="769261"/>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E1DB5C75-620A-4031-5784-11D4B05F08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3503" y="1522047"/>
            <a:ext cx="2112453" cy="1584340"/>
          </a:xfrm>
          <a:prstGeom prst="rect">
            <a:avLst/>
          </a:prstGeom>
        </p:spPr>
      </p:pic>
      <p:pic>
        <p:nvPicPr>
          <p:cNvPr id="33" name="図 32">
            <a:extLst>
              <a:ext uri="{FF2B5EF4-FFF2-40B4-BE49-F238E27FC236}">
                <a16:creationId xmlns:a16="http://schemas.microsoft.com/office/drawing/2014/main" id="{16243B3E-B103-022F-2703-DB70EB4A19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27920" y="1529750"/>
            <a:ext cx="2191911" cy="1595547"/>
          </a:xfrm>
          <a:prstGeom prst="rect">
            <a:avLst/>
          </a:prstGeom>
        </p:spPr>
      </p:pic>
      <p:pic>
        <p:nvPicPr>
          <p:cNvPr id="36" name="図 35">
            <a:extLst>
              <a:ext uri="{FF2B5EF4-FFF2-40B4-BE49-F238E27FC236}">
                <a16:creationId xmlns:a16="http://schemas.microsoft.com/office/drawing/2014/main" id="{0A2CEC16-2F06-C416-B251-B9B45B3F5DC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799" y="1526279"/>
            <a:ext cx="2215837" cy="1595547"/>
          </a:xfrm>
          <a:prstGeom prst="rect">
            <a:avLst/>
          </a:prstGeom>
        </p:spPr>
      </p:pic>
      <p:pic>
        <p:nvPicPr>
          <p:cNvPr id="38" name="図 37">
            <a:extLst>
              <a:ext uri="{FF2B5EF4-FFF2-40B4-BE49-F238E27FC236}">
                <a16:creationId xmlns:a16="http://schemas.microsoft.com/office/drawing/2014/main" id="{9F52A12D-5ACD-C7F4-9A5A-A71246838F8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5932" y="3113003"/>
            <a:ext cx="2177572" cy="1639090"/>
          </a:xfrm>
          <a:prstGeom prst="rect">
            <a:avLst/>
          </a:prstGeom>
        </p:spPr>
      </p:pic>
      <p:pic>
        <p:nvPicPr>
          <p:cNvPr id="40" name="図 39">
            <a:extLst>
              <a:ext uri="{FF2B5EF4-FFF2-40B4-BE49-F238E27FC236}">
                <a16:creationId xmlns:a16="http://schemas.microsoft.com/office/drawing/2014/main" id="{B2AB3576-E1AC-6659-A291-3D5A1E56447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93503" y="3115909"/>
            <a:ext cx="2123031" cy="1634822"/>
          </a:xfrm>
          <a:prstGeom prst="rect">
            <a:avLst/>
          </a:prstGeom>
        </p:spPr>
      </p:pic>
      <p:pic>
        <p:nvPicPr>
          <p:cNvPr id="42" name="図 41">
            <a:extLst>
              <a:ext uri="{FF2B5EF4-FFF2-40B4-BE49-F238E27FC236}">
                <a16:creationId xmlns:a16="http://schemas.microsoft.com/office/drawing/2014/main" id="{9902EC15-6B66-E04E-2FD1-F2F7804063F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16775" y="3115908"/>
            <a:ext cx="2208692" cy="1607293"/>
          </a:xfrm>
          <a:prstGeom prst="rect">
            <a:avLst/>
          </a:prstGeom>
        </p:spPr>
      </p:pic>
      <p:sp>
        <p:nvSpPr>
          <p:cNvPr id="81" name="四角形: 角を丸くする 80">
            <a:extLst>
              <a:ext uri="{FF2B5EF4-FFF2-40B4-BE49-F238E27FC236}">
                <a16:creationId xmlns:a16="http://schemas.microsoft.com/office/drawing/2014/main" id="{9C524C55-7D3B-729B-EF0B-3DCCFCDDFF8D}"/>
              </a:ext>
            </a:extLst>
          </p:cNvPr>
          <p:cNvSpPr/>
          <p:nvPr/>
        </p:nvSpPr>
        <p:spPr>
          <a:xfrm>
            <a:off x="1141028" y="1382984"/>
            <a:ext cx="3694384" cy="409172"/>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rPr>
              <a:t>あじさい鑑賞ツアー～芹沢公園編～　</a:t>
            </a:r>
            <a:endParaRPr kumimoji="1" lang="ja-JP" altLang="en-US" sz="1400" b="1" dirty="0"/>
          </a:p>
        </p:txBody>
      </p:sp>
      <p:sp>
        <p:nvSpPr>
          <p:cNvPr id="2" name="テキスト ボックス 1">
            <a:extLst>
              <a:ext uri="{FF2B5EF4-FFF2-40B4-BE49-F238E27FC236}">
                <a16:creationId xmlns:a16="http://schemas.microsoft.com/office/drawing/2014/main" id="{E3813A12-0080-0C14-8DA8-D237732514B3}"/>
              </a:ext>
            </a:extLst>
          </p:cNvPr>
          <p:cNvSpPr txBox="1"/>
          <p:nvPr/>
        </p:nvSpPr>
        <p:spPr>
          <a:xfrm>
            <a:off x="201988" y="791712"/>
            <a:ext cx="6257741" cy="600146"/>
          </a:xfrm>
          <a:prstGeom prst="rect">
            <a:avLst/>
          </a:prstGeom>
          <a:solidFill>
            <a:schemeClr val="accent4">
              <a:lumMod val="20000"/>
              <a:lumOff val="80000"/>
            </a:schemeClr>
          </a:solidFill>
        </p:spPr>
        <p:txBody>
          <a:bodyPr wrap="square" lIns="91422" tIns="45711" rIns="91422" bIns="45711" rtlCol="0">
            <a:spAutoFit/>
          </a:bodyPr>
          <a:lstStyle/>
          <a:p>
            <a:r>
              <a:rPr lang="ja-JP" altLang="ja-JP" sz="1100" b="1" dirty="0">
                <a:ea typeface="AR PハイカラＰＯＰ体H" panose="040B0900000000000000"/>
              </a:rPr>
              <a:t>今年</a:t>
            </a:r>
            <a:r>
              <a:rPr lang="ja-JP" altLang="en-US" sz="1100" b="1" dirty="0">
                <a:ea typeface="AR PハイカラＰＯＰ体H" panose="040B0900000000000000"/>
              </a:rPr>
              <a:t>の梅雨入りは大幅に遅れました。近年は各地で大雨による被害が当たり前のように出るようになりました。今年は大雨による被害が出ない事を祈ります。</a:t>
            </a:r>
            <a:endParaRPr lang="en-US" altLang="ja-JP" sz="1100" b="1" dirty="0">
              <a:ea typeface="AR PハイカラＰＯＰ体H" panose="040B0900000000000000"/>
            </a:endParaRPr>
          </a:p>
          <a:p>
            <a:r>
              <a:rPr lang="ja-JP" altLang="en-US" sz="1100" b="1" dirty="0">
                <a:latin typeface="AR PハイカラＰＯＰ体H" panose="040B0900000000000000" pitchFamily="50" charset="-128"/>
                <a:ea typeface="AR PハイカラＰＯＰ体H" panose="040B0900000000000000"/>
              </a:rPr>
              <a:t>体を暑さに慣らすと同時に、こまめな水分補給を心掛けて、暑い夏を迎えましょう。</a:t>
            </a:r>
            <a:endParaRPr lang="en-US" altLang="ja-JP" sz="1100" b="1" dirty="0">
              <a:latin typeface="AR PハイカラＰＯＰ体H" panose="040B0900000000000000" pitchFamily="50" charset="-128"/>
              <a:ea typeface="AR PハイカラＰＯＰ体H" panose="040B0900000000000000"/>
            </a:endParaRPr>
          </a:p>
        </p:txBody>
      </p:sp>
      <p:pic>
        <p:nvPicPr>
          <p:cNvPr id="44" name="図 43">
            <a:extLst>
              <a:ext uri="{FF2B5EF4-FFF2-40B4-BE49-F238E27FC236}">
                <a16:creationId xmlns:a16="http://schemas.microsoft.com/office/drawing/2014/main" id="{6381634D-D081-7EED-C850-2491F1C929E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5400000">
            <a:off x="23002" y="4842323"/>
            <a:ext cx="2159128" cy="1997488"/>
          </a:xfrm>
          <a:prstGeom prst="rect">
            <a:avLst/>
          </a:prstGeom>
        </p:spPr>
      </p:pic>
      <p:pic>
        <p:nvPicPr>
          <p:cNvPr id="46" name="図 45">
            <a:extLst>
              <a:ext uri="{FF2B5EF4-FFF2-40B4-BE49-F238E27FC236}">
                <a16:creationId xmlns:a16="http://schemas.microsoft.com/office/drawing/2014/main" id="{E1AA07B2-A29F-9634-3F0B-7EF472A194D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99057" y="4759900"/>
            <a:ext cx="2836355" cy="2127266"/>
          </a:xfrm>
          <a:prstGeom prst="rect">
            <a:avLst/>
          </a:prstGeom>
        </p:spPr>
      </p:pic>
      <p:pic>
        <p:nvPicPr>
          <p:cNvPr id="49" name="図 48">
            <a:extLst>
              <a:ext uri="{FF2B5EF4-FFF2-40B4-BE49-F238E27FC236}">
                <a16:creationId xmlns:a16="http://schemas.microsoft.com/office/drawing/2014/main" id="{04DA129F-6B9C-D7EC-17CB-5747948DFD4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5400000">
            <a:off x="4609142" y="4880666"/>
            <a:ext cx="2143947" cy="1888819"/>
          </a:xfrm>
          <a:prstGeom prst="rect">
            <a:avLst/>
          </a:prstGeom>
        </p:spPr>
      </p:pic>
      <p:sp>
        <p:nvSpPr>
          <p:cNvPr id="66" name="楕円 65">
            <a:extLst>
              <a:ext uri="{FF2B5EF4-FFF2-40B4-BE49-F238E27FC236}">
                <a16:creationId xmlns:a16="http://schemas.microsoft.com/office/drawing/2014/main" id="{9A598D4F-D707-AE61-1E65-7F153C608AC5}"/>
              </a:ext>
            </a:extLst>
          </p:cNvPr>
          <p:cNvSpPr/>
          <p:nvPr/>
        </p:nvSpPr>
        <p:spPr>
          <a:xfrm>
            <a:off x="542777" y="4516005"/>
            <a:ext cx="5343823" cy="674216"/>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皆様で作ったあじさいの作品</a:t>
            </a:r>
            <a:endParaRPr kumimoji="1" lang="ja-JP" altLang="en-US" sz="1600" b="1" dirty="0">
              <a:solidFill>
                <a:schemeClr val="tx1"/>
              </a:solidFill>
            </a:endParaRPr>
          </a:p>
        </p:txBody>
      </p:sp>
      <p:pic>
        <p:nvPicPr>
          <p:cNvPr id="1030" name="Picture 6" descr="あじさいの無料フリーイラスト - イラストストック">
            <a:extLst>
              <a:ext uri="{FF2B5EF4-FFF2-40B4-BE49-F238E27FC236}">
                <a16:creationId xmlns:a16="http://schemas.microsoft.com/office/drawing/2014/main" id="{C87E5B56-415A-63C8-178D-59B01DC2F4E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89813" y="4601018"/>
            <a:ext cx="563689" cy="45014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あじさいの無料フリーイラスト - イラストストック">
            <a:extLst>
              <a:ext uri="{FF2B5EF4-FFF2-40B4-BE49-F238E27FC236}">
                <a16:creationId xmlns:a16="http://schemas.microsoft.com/office/drawing/2014/main" id="{4F1154AA-83FA-4B78-AA3A-070443A7E5B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13019" y="4636024"/>
            <a:ext cx="563689" cy="4501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夏・梅雨・植物・花】あじさい①のかわいいフリーイラスト | フタバのフリーイラスト">
            <a:extLst>
              <a:ext uri="{FF2B5EF4-FFF2-40B4-BE49-F238E27FC236}">
                <a16:creationId xmlns:a16="http://schemas.microsoft.com/office/drawing/2014/main" id="{1B72CCC4-47E1-44C2-F1F6-31EE3626CC4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flipH="1">
            <a:off x="1227895" y="1391858"/>
            <a:ext cx="397392" cy="39739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夏・梅雨・植物・花】あじさい①のかわいいフリーイラスト | フタバのフリーイラスト">
            <a:extLst>
              <a:ext uri="{FF2B5EF4-FFF2-40B4-BE49-F238E27FC236}">
                <a16:creationId xmlns:a16="http://schemas.microsoft.com/office/drawing/2014/main" id="{332BB0D4-FFBE-FBBE-9B3C-91772CEB1B7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flipH="1">
            <a:off x="4380573" y="1378280"/>
            <a:ext cx="397392" cy="397392"/>
          </a:xfrm>
          <a:prstGeom prst="rect">
            <a:avLst/>
          </a:prstGeom>
          <a:noFill/>
          <a:extLst>
            <a:ext uri="{909E8E84-426E-40DD-AFC4-6F175D3DCCD1}">
              <a14:hiddenFill xmlns:a14="http://schemas.microsoft.com/office/drawing/2010/main">
                <a:solidFill>
                  <a:srgbClr val="FFFFFF"/>
                </a:solidFill>
              </a14:hiddenFill>
            </a:ext>
          </a:extLst>
        </p:spPr>
      </p:pic>
      <p:pic>
        <p:nvPicPr>
          <p:cNvPr id="59" name="図 58">
            <a:extLst>
              <a:ext uri="{FF2B5EF4-FFF2-40B4-BE49-F238E27FC236}">
                <a16:creationId xmlns:a16="http://schemas.microsoft.com/office/drawing/2014/main" id="{023CE31B-29F3-9CB7-0D66-E6D11E2913D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21807" y="6865831"/>
            <a:ext cx="1652124" cy="1208753"/>
          </a:xfrm>
          <a:prstGeom prst="rect">
            <a:avLst/>
          </a:prstGeom>
        </p:spPr>
      </p:pic>
      <p:pic>
        <p:nvPicPr>
          <p:cNvPr id="62" name="図 61">
            <a:extLst>
              <a:ext uri="{FF2B5EF4-FFF2-40B4-BE49-F238E27FC236}">
                <a16:creationId xmlns:a16="http://schemas.microsoft.com/office/drawing/2014/main" id="{F11C75C4-D74B-AAE1-ADCA-CEC67A5F3E2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707889" y="6881545"/>
            <a:ext cx="1718365" cy="1173965"/>
          </a:xfrm>
          <a:prstGeom prst="rect">
            <a:avLst/>
          </a:prstGeom>
        </p:spPr>
      </p:pic>
      <p:pic>
        <p:nvPicPr>
          <p:cNvPr id="67" name="図 66">
            <a:extLst>
              <a:ext uri="{FF2B5EF4-FFF2-40B4-BE49-F238E27FC236}">
                <a16:creationId xmlns:a16="http://schemas.microsoft.com/office/drawing/2014/main" id="{D029241B-7238-9BFE-26DC-77B6DD7725E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416794" y="6868091"/>
            <a:ext cx="1565286" cy="1206494"/>
          </a:xfrm>
          <a:prstGeom prst="rect">
            <a:avLst/>
          </a:prstGeom>
        </p:spPr>
      </p:pic>
      <p:pic>
        <p:nvPicPr>
          <p:cNvPr id="71" name="図 70">
            <a:extLst>
              <a:ext uri="{FF2B5EF4-FFF2-40B4-BE49-F238E27FC236}">
                <a16:creationId xmlns:a16="http://schemas.microsoft.com/office/drawing/2014/main" id="{F279C334-7509-FF2B-81BA-8EEFBA321FA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921085" y="6892406"/>
            <a:ext cx="1685128" cy="1173965"/>
          </a:xfrm>
          <a:prstGeom prst="rect">
            <a:avLst/>
          </a:prstGeom>
        </p:spPr>
      </p:pic>
      <p:sp>
        <p:nvSpPr>
          <p:cNvPr id="72" name="正方形/長方形 71">
            <a:extLst>
              <a:ext uri="{FF2B5EF4-FFF2-40B4-BE49-F238E27FC236}">
                <a16:creationId xmlns:a16="http://schemas.microsoft.com/office/drawing/2014/main" id="{9ED1D388-F2BC-CD9F-D282-DF1EA6FAB0A1}"/>
              </a:ext>
            </a:extLst>
          </p:cNvPr>
          <p:cNvSpPr/>
          <p:nvPr/>
        </p:nvSpPr>
        <p:spPr>
          <a:xfrm>
            <a:off x="76136" y="8013202"/>
            <a:ext cx="6518690" cy="1775402"/>
          </a:xfrm>
          <a:prstGeom prst="rect">
            <a:avLst/>
          </a:prstGeom>
          <a:solidFill>
            <a:srgbClr val="FEF6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5" name="図 74">
            <a:extLst>
              <a:ext uri="{FF2B5EF4-FFF2-40B4-BE49-F238E27FC236}">
                <a16:creationId xmlns:a16="http://schemas.microsoft.com/office/drawing/2014/main" id="{26749EE4-8D8D-E24E-86E3-367A5470CEB4}"/>
              </a:ext>
            </a:extLst>
          </p:cNvPr>
          <p:cNvPicPr>
            <a:picLocks noChangeAspect="1"/>
          </p:cNvPicPr>
          <p:nvPr/>
        </p:nvPicPr>
        <p:blipFill>
          <a:blip r:embed="rId24">
            <a:extLst>
              <a:ext uri="{28A0092B-C50C-407E-A947-70E740481C1C}">
                <a14:useLocalDpi xmlns:a14="http://schemas.microsoft.com/office/drawing/2010/main" val="0"/>
              </a:ext>
              <a:ext uri="{837473B0-CC2E-450A-ABE3-18F120FF3D39}">
                <a1611:picAttrSrcUrl xmlns:a1611="http://schemas.microsoft.com/office/drawing/2016/11/main" r:id="rId25"/>
              </a:ext>
            </a:extLst>
          </a:blip>
          <a:stretch>
            <a:fillRect/>
          </a:stretch>
        </p:blipFill>
        <p:spPr>
          <a:xfrm>
            <a:off x="2293503" y="8040731"/>
            <a:ext cx="2087070" cy="1747873"/>
          </a:xfrm>
          <a:prstGeom prst="rect">
            <a:avLst/>
          </a:prstGeom>
        </p:spPr>
      </p:pic>
      <p:pic>
        <p:nvPicPr>
          <p:cNvPr id="11" name="Picture 2" descr="誕生日ケーキの無料イラスト | フリーイラスト素材集 ジャパクリップ">
            <a:extLst>
              <a:ext uri="{FF2B5EF4-FFF2-40B4-BE49-F238E27FC236}">
                <a16:creationId xmlns:a16="http://schemas.microsoft.com/office/drawing/2014/main" id="{C6B980F0-9074-1A0F-E7FB-8F58E9523F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7803" y="8565036"/>
            <a:ext cx="1586110" cy="1218820"/>
          </a:xfrm>
          <a:prstGeom prst="rect">
            <a:avLst/>
          </a:prstGeom>
          <a:noFill/>
          <a:extLst>
            <a:ext uri="{909E8E84-426E-40DD-AFC4-6F175D3DCCD1}">
              <a14:hiddenFill xmlns:a14="http://schemas.microsoft.com/office/drawing/2010/main">
                <a:solidFill>
                  <a:srgbClr val="FFFFFF"/>
                </a:solidFill>
              </a14:hiddenFill>
            </a:ext>
          </a:extLst>
        </p:spPr>
      </p:pic>
      <p:pic>
        <p:nvPicPr>
          <p:cNvPr id="86" name="図 85">
            <a:extLst>
              <a:ext uri="{FF2B5EF4-FFF2-40B4-BE49-F238E27FC236}">
                <a16:creationId xmlns:a16="http://schemas.microsoft.com/office/drawing/2014/main" id="{2F097B73-2F0A-1956-7F1E-D57ECF79D3E3}"/>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3667" y="8013202"/>
            <a:ext cx="2187476" cy="1733632"/>
          </a:xfrm>
          <a:prstGeom prst="rect">
            <a:avLst/>
          </a:prstGeom>
        </p:spPr>
      </p:pic>
      <p:pic>
        <p:nvPicPr>
          <p:cNvPr id="6" name="図 5">
            <a:extLst>
              <a:ext uri="{FF2B5EF4-FFF2-40B4-BE49-F238E27FC236}">
                <a16:creationId xmlns:a16="http://schemas.microsoft.com/office/drawing/2014/main" id="{96964B83-8201-38D4-82FF-DB1181E504A0}"/>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338792" y="8009945"/>
            <a:ext cx="2292388" cy="1747873"/>
          </a:xfrm>
          <a:prstGeom prst="rect">
            <a:avLst/>
          </a:prstGeom>
        </p:spPr>
      </p:pic>
      <p:sp>
        <p:nvSpPr>
          <p:cNvPr id="9" name="四角形: 角を丸くする 8">
            <a:extLst>
              <a:ext uri="{FF2B5EF4-FFF2-40B4-BE49-F238E27FC236}">
                <a16:creationId xmlns:a16="http://schemas.microsoft.com/office/drawing/2014/main" id="{8C19ED35-1917-1B2E-4D05-CE7E67D49399}"/>
              </a:ext>
            </a:extLst>
          </p:cNvPr>
          <p:cNvSpPr/>
          <p:nvPr/>
        </p:nvSpPr>
        <p:spPr>
          <a:xfrm>
            <a:off x="1705657" y="7913384"/>
            <a:ext cx="2916335" cy="44000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６月の誕生日会</a:t>
            </a:r>
            <a:r>
              <a:rPr kumimoji="1" lang="ja-JP" altLang="en-US" sz="1600" b="1" dirty="0">
                <a:solidFill>
                  <a:schemeClr val="tx1"/>
                </a:solidFill>
              </a:rPr>
              <a:t>　</a:t>
            </a:r>
            <a:endParaRPr kumimoji="1" lang="ja-JP" altLang="en-US" sz="1600" b="1" dirty="0"/>
          </a:p>
        </p:txBody>
      </p:sp>
      <p:pic>
        <p:nvPicPr>
          <p:cNvPr id="1036" name="Picture 12" descr="誕生日」のイラスト・アイコン素材一覧 | ゆるくてかわいい無料イラスト・アイコン素材屋「ぴよたそ」">
            <a:extLst>
              <a:ext uri="{FF2B5EF4-FFF2-40B4-BE49-F238E27FC236}">
                <a16:creationId xmlns:a16="http://schemas.microsoft.com/office/drawing/2014/main" id="{00F8308A-3082-04D4-203D-BD8F115C9D6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flipH="1">
            <a:off x="4028287" y="7875962"/>
            <a:ext cx="495501" cy="49550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0" descr="誕生日」のイラスト・アイコン素材一覧 | ゆるくてかわいい無料イラスト・アイコン素材屋「ぴよたそ」">
            <a:extLst>
              <a:ext uri="{FF2B5EF4-FFF2-40B4-BE49-F238E27FC236}">
                <a16:creationId xmlns:a16="http://schemas.microsoft.com/office/drawing/2014/main" id="{A626EC78-93D9-20D1-93CB-83257661B80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flipH="1">
            <a:off x="1891756" y="7924112"/>
            <a:ext cx="481110" cy="43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4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2025/7/8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56695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2025/7/8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9998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2025/7/8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3270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2025/7/8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25102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2025/7/8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642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2025/7/8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88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54CF73-3AA9-41C6-BF30-5D7D34259693}" type="datetimeFigureOut">
              <a:rPr kumimoji="1" lang="ja-JP" altLang="en-US" smtClean="0"/>
              <a:t>2025/7/8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66436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254CF73-3AA9-41C6-BF30-5D7D34259693}" type="datetimeFigureOut">
              <a:rPr kumimoji="1" lang="ja-JP" altLang="en-US" smtClean="0"/>
              <a:t>2025/7/8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06424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54CF73-3AA9-41C6-BF30-5D7D34259693}" type="datetimeFigureOut">
              <a:rPr kumimoji="1" lang="ja-JP" altLang="en-US" smtClean="0"/>
              <a:t>2025/7/8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19432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2025/7/8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52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2025/7/8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6943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4CF73-3AA9-41C6-BF30-5D7D34259693}" type="datetimeFigureOut">
              <a:rPr kumimoji="1" lang="ja-JP" altLang="en-US" smtClean="0"/>
              <a:t>2025/7/8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05829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508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17254</TotalTime>
  <Words>102</Words>
  <Application>Microsoft Office PowerPoint</Application>
  <PresentationFormat>ワイド画面</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AR PハイカラＰＯＰ体H</vt:lpstr>
      <vt:lpstr>ＭＳ Ｐ明朝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長谷部雅人</dc:creator>
  <cp:lastModifiedBy>陽介 石井</cp:lastModifiedBy>
  <cp:revision>1254</cp:revision>
  <cp:lastPrinted>2025-04-23T04:34:07Z</cp:lastPrinted>
  <dcterms:created xsi:type="dcterms:W3CDTF">2014-05-28T11:26:15Z</dcterms:created>
  <dcterms:modified xsi:type="dcterms:W3CDTF">2025-07-08T04:18:11Z</dcterms:modified>
</cp:coreProperties>
</file>