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561"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DDD"/>
    <a:srgbClr val="BC2C82"/>
    <a:srgbClr val="EED6EF"/>
    <a:srgbClr val="E4BAE2"/>
    <a:srgbClr val="BF0B0B"/>
    <a:srgbClr val="FFD700"/>
    <a:srgbClr val="FFA2A1"/>
    <a:srgbClr val="F33939"/>
    <a:srgbClr val="A50021"/>
    <a:srgbClr val="65D9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howGuides="1">
      <p:cViewPr varScale="1">
        <p:scale>
          <a:sx n="104" d="100"/>
          <a:sy n="104" d="100"/>
        </p:scale>
        <p:origin x="102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78" d="100"/>
          <a:sy n="78" d="100"/>
        </p:scale>
        <p:origin x="4074" y="102"/>
      </p:cViewPr>
      <p:guideLst>
        <p:guide orient="horz" pos="3561"/>
        <p:guide pos="2122"/>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387" tIns="45694" rIns="91387" bIns="4569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387" tIns="45694" rIns="91387" bIns="45694" rtlCol="0"/>
          <a:lstStyle>
            <a:lvl1pPr algn="r">
              <a:defRPr sz="1200"/>
            </a:lvl1pPr>
          </a:lstStyle>
          <a:p>
            <a:fld id="{BFA65083-D9C3-4B39-A7D0-94C351FC0165}" type="datetimeFigureOut">
              <a:rPr kumimoji="1" lang="ja-JP" altLang="en-US" smtClean="0"/>
              <a:t>2025/5/3</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387" tIns="45694" rIns="91387" bIns="45694"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387" tIns="45694" rIns="91387" bIns="4569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387" tIns="45694" rIns="91387" bIns="4569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387" tIns="45694" rIns="91387" bIns="45694" rtlCol="0" anchor="b"/>
          <a:lstStyle>
            <a:lvl1pPr algn="r">
              <a:defRPr sz="1200"/>
            </a:lvl1pPr>
          </a:lstStyle>
          <a:p>
            <a:fld id="{C2D93E02-5941-4E1E-A935-DE6C384A9214}" type="slidenum">
              <a:rPr kumimoji="1" lang="ja-JP" altLang="en-US" smtClean="0"/>
              <a:t>‹#›</a:t>
            </a:fld>
            <a:endParaRPr kumimoji="1" lang="ja-JP" altLang="en-US"/>
          </a:p>
        </p:txBody>
      </p:sp>
    </p:spTree>
    <p:extLst>
      <p:ext uri="{BB962C8B-B14F-4D97-AF65-F5344CB8AC3E}">
        <p14:creationId xmlns:p14="http://schemas.microsoft.com/office/powerpoint/2010/main" val="375842700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piclike.net/event/4749.html"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gahag.net/005165-rainbow-sky/" TargetMode="External"/><Relationship Id="rId11" Type="http://schemas.openxmlformats.org/officeDocument/2006/relationships/image" Target="../media/image7.png"/><Relationship Id="rId5" Type="http://schemas.openxmlformats.org/officeDocument/2006/relationships/image" Target="../media/image3.jpg"/><Relationship Id="rId10" Type="http://schemas.openxmlformats.org/officeDocument/2006/relationships/image" Target="../media/image6.png"/><Relationship Id="rId4" Type="http://schemas.openxmlformats.org/officeDocument/2006/relationships/image" Target="../media/image2.jpeg"/><Relationship Id="rId9" Type="http://schemas.openxmlformats.org/officeDocument/2006/relationships/image" Target="../media/image5.png"/></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F8DFE02-8522-2DEF-E4C9-6D1B5D7244FB}"/>
              </a:ext>
            </a:extLst>
          </p:cNvPr>
          <p:cNvPicPr>
            <a:picLocks noChangeAspect="1"/>
          </p:cNvPicPr>
          <p:nvPr/>
        </p:nvPicPr>
        <p:blipFill>
          <a:blip r:embed="rId3"/>
          <a:stretch>
            <a:fillRect/>
          </a:stretch>
        </p:blipFill>
        <p:spPr>
          <a:xfrm>
            <a:off x="137991" y="7945481"/>
            <a:ext cx="3346994" cy="1883827"/>
          </a:xfrm>
          <a:prstGeom prst="rect">
            <a:avLst/>
          </a:prstGeom>
        </p:spPr>
      </p:pic>
      <p:pic>
        <p:nvPicPr>
          <p:cNvPr id="63" name="図 62">
            <a:extLst>
              <a:ext uri="{FF2B5EF4-FFF2-40B4-BE49-F238E27FC236}">
                <a16:creationId xmlns:a16="http://schemas.microsoft.com/office/drawing/2014/main" id="{3A57A99C-1191-341B-4C4A-8FECE9005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 y="2327957"/>
            <a:ext cx="6735763" cy="4761885"/>
          </a:xfrm>
          <a:prstGeom prst="rect">
            <a:avLst/>
          </a:prstGeom>
          <a:ln>
            <a:noFill/>
          </a:ln>
          <a:effectLst>
            <a:softEdge rad="112500"/>
          </a:effectLst>
        </p:spPr>
      </p:pic>
      <p:pic>
        <p:nvPicPr>
          <p:cNvPr id="20" name="図 19">
            <a:extLst>
              <a:ext uri="{FF2B5EF4-FFF2-40B4-BE49-F238E27FC236}">
                <a16:creationId xmlns:a16="http://schemas.microsoft.com/office/drawing/2014/main" id="{639F74C9-0F44-A576-642D-8A710680C7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t="7355" b="70825"/>
          <a:stretch/>
        </p:blipFill>
        <p:spPr>
          <a:xfrm>
            <a:off x="10806" y="854396"/>
            <a:ext cx="6735763" cy="1102297"/>
          </a:xfrm>
          <a:prstGeom prst="rect">
            <a:avLst/>
          </a:prstGeom>
          <a:ln>
            <a:noFill/>
          </a:ln>
          <a:effectLst>
            <a:softEdge rad="112500"/>
          </a:effectLst>
        </p:spPr>
      </p:pic>
      <p:sp>
        <p:nvSpPr>
          <p:cNvPr id="11" name="正方形/長方形 10"/>
          <p:cNvSpPr/>
          <p:nvPr/>
        </p:nvSpPr>
        <p:spPr>
          <a:xfrm>
            <a:off x="30033" y="1915999"/>
            <a:ext cx="6675694" cy="79239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7" tIns="45694" rIns="91387" bIns="45694"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1DA808BF-73FA-E26F-1863-2A59F81AE127}"/>
              </a:ext>
            </a:extLst>
          </p:cNvPr>
          <p:cNvSpPr txBox="1"/>
          <p:nvPr/>
        </p:nvSpPr>
        <p:spPr>
          <a:xfrm>
            <a:off x="131427" y="1051601"/>
            <a:ext cx="6494519" cy="707886"/>
          </a:xfrm>
          <a:prstGeom prst="rect">
            <a:avLst/>
          </a:prstGeom>
          <a:solidFill>
            <a:schemeClr val="accent1">
              <a:lumMod val="40000"/>
              <a:lumOff val="60000"/>
              <a:alpha val="30000"/>
            </a:schemeClr>
          </a:solidFill>
        </p:spPr>
        <p:txBody>
          <a:bodyPr wrap="square" rtlCol="0">
            <a:spAutoFit/>
          </a:bodyPr>
          <a:lstStyle/>
          <a:p>
            <a:r>
              <a:rPr lang="ja-JP" altLang="en-US" sz="2000" b="1" dirty="0">
                <a:latin typeface="BIZ UDPゴシック" panose="020B0400000000000000" pitchFamily="50" charset="-128"/>
                <a:ea typeface="BIZ UDPゴシック" panose="020B0400000000000000" pitchFamily="50" charset="-128"/>
              </a:rPr>
              <a:t>新緑がまぶしい暖かい季節になってまいりました</a:t>
            </a:r>
          </a:p>
          <a:p>
            <a:r>
              <a:rPr lang="ja-JP" altLang="en-US" sz="2000" b="1" dirty="0">
                <a:latin typeface="BIZ UDPゴシック" panose="020B0400000000000000" pitchFamily="50" charset="-128"/>
                <a:ea typeface="BIZ UDPゴシック" panose="020B0400000000000000" pitchFamily="50" charset="-128"/>
              </a:rPr>
              <a:t>やわらかい日差しのなか過ごしやすい日が続きますね</a:t>
            </a:r>
            <a:endParaRPr lang="en-US" altLang="ja-JP" sz="2000" b="1" dirty="0">
              <a:latin typeface="BIZ UDPゴシック" panose="020B0400000000000000" pitchFamily="50" charset="-128"/>
              <a:ea typeface="BIZ UDPゴシック" panose="020B0400000000000000" pitchFamily="50" charset="-128"/>
            </a:endParaRPr>
          </a:p>
        </p:txBody>
      </p:sp>
      <p:sp>
        <p:nvSpPr>
          <p:cNvPr id="6" name="スライド番号プレースホルダー 3"/>
          <p:cNvSpPr>
            <a:spLocks noGrp="1"/>
          </p:cNvSpPr>
          <p:nvPr>
            <p:ph type="sldNum" sz="quarter" idx="10"/>
          </p:nvPr>
        </p:nvSpPr>
        <p:spPr>
          <a:xfrm>
            <a:off x="2582161" y="26331"/>
            <a:ext cx="1577811" cy="253259"/>
          </a:xfrm>
        </p:spPr>
        <p:txBody>
          <a:bodyPr/>
          <a:lstStyle/>
          <a:p>
            <a:pPr algn="l"/>
            <a:r>
              <a:rPr kumimoji="1" lang="ja-JP" altLang="en-US" b="1" dirty="0">
                <a:latin typeface="HGP教科書体" panose="02020600000000000000" pitchFamily="18" charset="-128"/>
                <a:ea typeface="HGP教科書体" panose="02020600000000000000" pitchFamily="18" charset="-128"/>
              </a:rPr>
              <a:t>デイサービス月刊新聞</a:t>
            </a:r>
            <a:endParaRPr kumimoji="1" lang="en-US" altLang="ja-JP" b="1" dirty="0">
              <a:latin typeface="HGP教科書体" panose="02020600000000000000" pitchFamily="18" charset="-128"/>
              <a:ea typeface="HGP教科書体" panose="02020600000000000000" pitchFamily="18" charset="-128"/>
            </a:endParaRPr>
          </a:p>
        </p:txBody>
      </p:sp>
      <p:sp>
        <p:nvSpPr>
          <p:cNvPr id="7" name="スライド番号プレースホルダー 3"/>
          <p:cNvSpPr>
            <a:spLocks noGrp="1"/>
          </p:cNvSpPr>
          <p:nvPr>
            <p:ph type="sldNum" sz="quarter" idx="10"/>
          </p:nvPr>
        </p:nvSpPr>
        <p:spPr>
          <a:xfrm>
            <a:off x="5170239" y="97176"/>
            <a:ext cx="1380249" cy="220181"/>
          </a:xfrm>
        </p:spPr>
        <p:txBody>
          <a:bodyPr/>
          <a:lstStyle/>
          <a:p>
            <a:pPr algn="l"/>
            <a:r>
              <a:rPr lang="ja-JP" altLang="en-US" dirty="0">
                <a:latin typeface="HGP教科書体" panose="02020600000000000000" pitchFamily="18" charset="-128"/>
                <a:ea typeface="HGP教科書体" panose="02020600000000000000" pitchFamily="18" charset="-128"/>
              </a:rPr>
              <a:t>令和</a:t>
            </a:r>
            <a:r>
              <a:rPr lang="en-US" altLang="ja-JP" dirty="0">
                <a:latin typeface="HGP教科書体" panose="02020600000000000000" pitchFamily="18" charset="-128"/>
                <a:ea typeface="HGP教科書体" panose="02020600000000000000" pitchFamily="18" charset="-128"/>
              </a:rPr>
              <a:t>7</a:t>
            </a:r>
            <a:r>
              <a:rPr lang="ja-JP" altLang="en-US" dirty="0">
                <a:latin typeface="HGP教科書体" panose="02020600000000000000" pitchFamily="18" charset="-128"/>
                <a:ea typeface="HGP教科書体" panose="02020600000000000000" pitchFamily="18" charset="-128"/>
              </a:rPr>
              <a:t>年</a:t>
            </a:r>
            <a:r>
              <a:rPr lang="en-US" altLang="ja-JP" dirty="0">
                <a:latin typeface="HGP教科書体" panose="02020600000000000000" pitchFamily="18" charset="-128"/>
                <a:ea typeface="HGP教科書体" panose="02020600000000000000" pitchFamily="18" charset="-128"/>
              </a:rPr>
              <a:t>5</a:t>
            </a:r>
            <a:r>
              <a:rPr lang="ja-JP" altLang="en-US" dirty="0">
                <a:latin typeface="HGP教科書体" panose="02020600000000000000" pitchFamily="18" charset="-128"/>
                <a:ea typeface="HGP教科書体" panose="02020600000000000000" pitchFamily="18" charset="-128"/>
              </a:rPr>
              <a:t>月</a:t>
            </a:r>
            <a:r>
              <a:rPr lang="en-US" altLang="ja-JP" dirty="0">
                <a:latin typeface="HGP教科書体" panose="02020600000000000000" pitchFamily="18" charset="-128"/>
                <a:ea typeface="HGP教科書体" panose="02020600000000000000" pitchFamily="18" charset="-128"/>
              </a:rPr>
              <a:t>1</a:t>
            </a:r>
            <a:r>
              <a:rPr lang="ja-JP" altLang="en-US" dirty="0">
                <a:latin typeface="HGP教科書体" panose="02020600000000000000" pitchFamily="18" charset="-128"/>
                <a:ea typeface="HGP教科書体" panose="02020600000000000000" pitchFamily="18" charset="-128"/>
              </a:rPr>
              <a:t>日</a:t>
            </a:r>
            <a:endParaRPr kumimoji="1" lang="en-US" altLang="ja-JP" dirty="0">
              <a:latin typeface="HGP教科書体" panose="02020600000000000000" pitchFamily="18" charset="-128"/>
              <a:ea typeface="HGP教科書体" panose="02020600000000000000" pitchFamily="18" charset="-128"/>
            </a:endParaRPr>
          </a:p>
        </p:txBody>
      </p:sp>
      <p:sp>
        <p:nvSpPr>
          <p:cNvPr id="5" name="テキスト ボックス 4"/>
          <p:cNvSpPr txBox="1"/>
          <p:nvPr/>
        </p:nvSpPr>
        <p:spPr>
          <a:xfrm>
            <a:off x="487561" y="92975"/>
            <a:ext cx="4441998" cy="892544"/>
          </a:xfrm>
          <a:prstGeom prst="rect">
            <a:avLst/>
          </a:prstGeom>
          <a:solidFill>
            <a:schemeClr val="tx2">
              <a:lumMod val="40000"/>
              <a:lumOff val="60000"/>
            </a:schemeClr>
          </a:solidFill>
          <a:ln>
            <a:solidFill>
              <a:srgbClr val="000000"/>
            </a:solidFill>
          </a:ln>
          <a:effectLst>
            <a:softEdge rad="127000"/>
          </a:effectLst>
        </p:spPr>
        <p:txBody>
          <a:bodyPr wrap="square" lIns="91387" tIns="45694" rIns="91387" bIns="45694" rtlCol="0">
            <a:spAutoFit/>
          </a:bodyPr>
          <a:lstStyle/>
          <a:p>
            <a:endParaRPr lang="en-US" altLang="ja-JP" sz="1000" dirty="0"/>
          </a:p>
          <a:p>
            <a:r>
              <a:rPr lang="ja-JP" altLang="en-US" sz="1600" dirty="0">
                <a:latin typeface="HG創英角ﾎﾟｯﾌﾟ体" panose="040B0A09000000000000" pitchFamily="49" charset="-128"/>
                <a:ea typeface="HG創英角ﾎﾟｯﾌﾟ体" panose="040B0A09000000000000" pitchFamily="49" charset="-128"/>
              </a:rPr>
              <a:t> </a:t>
            </a:r>
            <a:r>
              <a:rPr lang="ja-JP" altLang="en-US" sz="3200" dirty="0">
                <a:latin typeface="HG創英角ﾎﾟｯﾌﾟ体" panose="040B0A09000000000000" pitchFamily="49" charset="-128"/>
                <a:ea typeface="HG創英角ﾎﾟｯﾌﾟ体" panose="040B0A09000000000000" pitchFamily="49" charset="-128"/>
              </a:rPr>
              <a:t>デイサービス南台新聞</a:t>
            </a:r>
            <a:endParaRPr lang="en-US" altLang="ja-JP" sz="3200" dirty="0">
              <a:latin typeface="HG創英角ﾎﾟｯﾌﾟ体" panose="040B0A09000000000000" pitchFamily="49" charset="-128"/>
              <a:ea typeface="HG創英角ﾎﾟｯﾌﾟ体" panose="040B0A09000000000000" pitchFamily="49" charset="-128"/>
            </a:endParaRPr>
          </a:p>
          <a:p>
            <a:endParaRPr lang="ja-JP" altLang="en-US" sz="1000" dirty="0"/>
          </a:p>
        </p:txBody>
      </p:sp>
      <p:sp>
        <p:nvSpPr>
          <p:cNvPr id="8" name="テキスト ボックス 7"/>
          <p:cNvSpPr txBox="1"/>
          <p:nvPr/>
        </p:nvSpPr>
        <p:spPr>
          <a:xfrm>
            <a:off x="4891179" y="300430"/>
            <a:ext cx="1656155" cy="553966"/>
          </a:xfrm>
          <a:prstGeom prst="rect">
            <a:avLst/>
          </a:prstGeom>
          <a:noFill/>
          <a:ln>
            <a:solidFill>
              <a:srgbClr val="000000"/>
            </a:solidFill>
          </a:ln>
        </p:spPr>
        <p:txBody>
          <a:bodyPr wrap="square" lIns="91387" tIns="45694" rIns="91387" bIns="45694" rtlCol="0">
            <a:spAutoFit/>
          </a:bodyPr>
          <a:lstStyle/>
          <a:p>
            <a:pPr algn="ctr"/>
            <a:r>
              <a:rPr lang="en-US" altLang="ja-JP"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rPr>
              <a:t>5</a:t>
            </a:r>
            <a:r>
              <a:rPr lang="ja-JP" altLang="en-US"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rPr>
              <a:t>月号</a:t>
            </a:r>
            <a:endParaRPr lang="en-US" altLang="ja-JP"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endParaRPr>
          </a:p>
          <a:p>
            <a:pPr algn="ctr"/>
            <a:r>
              <a:rPr lang="ja-JP" altLang="en-US"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rPr>
              <a:t>第</a:t>
            </a:r>
            <a:r>
              <a:rPr lang="en-US" altLang="ja-JP"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rPr>
              <a:t>105</a:t>
            </a:r>
            <a:r>
              <a:rPr lang="ja-JP" altLang="en-US" sz="1000" dirty="0">
                <a:effectLst>
                  <a:outerShdw blurRad="38100" dist="38100" dir="2700000" algn="tl">
                    <a:srgbClr val="000000">
                      <a:alpha val="43137"/>
                    </a:srgbClr>
                  </a:outerShdw>
                </a:effectLst>
                <a:latin typeface="HGP教科書体" panose="02020600000000000000" pitchFamily="18" charset="-128"/>
                <a:ea typeface="HGP教科書体" panose="02020600000000000000" pitchFamily="18" charset="-128"/>
              </a:rPr>
              <a:t>号</a:t>
            </a:r>
            <a:endParaRPr lang="en-US" altLang="ja-JP" sz="1000" dirty="0">
              <a:latin typeface="HGP教科書体" panose="02020600000000000000" pitchFamily="18" charset="-128"/>
              <a:ea typeface="HGP教科書体" panose="02020600000000000000" pitchFamily="18" charset="-128"/>
            </a:endParaRPr>
          </a:p>
          <a:p>
            <a:pPr algn="ctr"/>
            <a:r>
              <a:rPr lang="ja-JP" altLang="en-US" sz="1000" dirty="0">
                <a:latin typeface="HGP教科書体" panose="02020600000000000000" pitchFamily="18" charset="-128"/>
                <a:ea typeface="HGP教科書体" panose="02020600000000000000" pitchFamily="18" charset="-128"/>
              </a:rPr>
              <a:t>相模原デイサービス南台</a:t>
            </a:r>
          </a:p>
        </p:txBody>
      </p:sp>
      <p:sp>
        <p:nvSpPr>
          <p:cNvPr id="53" name="テキスト ボックス 52">
            <a:extLst>
              <a:ext uri="{FF2B5EF4-FFF2-40B4-BE49-F238E27FC236}">
                <a16:creationId xmlns:a16="http://schemas.microsoft.com/office/drawing/2014/main" id="{94F1E868-D90E-4FCC-D3CC-B1F7A46842CB}"/>
              </a:ext>
            </a:extLst>
          </p:cNvPr>
          <p:cNvSpPr txBox="1"/>
          <p:nvPr/>
        </p:nvSpPr>
        <p:spPr>
          <a:xfrm>
            <a:off x="315410" y="1980579"/>
            <a:ext cx="6126551" cy="338554"/>
          </a:xfrm>
          <a:prstGeom prst="rect">
            <a:avLst/>
          </a:prstGeom>
          <a:gradFill>
            <a:gsLst>
              <a:gs pos="0">
                <a:schemeClr val="tx2">
                  <a:lumMod val="60000"/>
                  <a:lumOff val="40000"/>
                </a:schemeClr>
              </a:gs>
              <a:gs pos="100000">
                <a:schemeClr val="accent1">
                  <a:lumMod val="40000"/>
                  <a:lumOff val="60000"/>
                </a:schemeClr>
              </a:gs>
            </a:gsLst>
          </a:gradFill>
          <a:ln>
            <a:solidFill>
              <a:schemeClr val="tx2">
                <a:lumMod val="50000"/>
              </a:schemeClr>
            </a:solidFill>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a:solidFill>
                  <a:srgbClr val="002060"/>
                </a:solidFill>
                <a:latin typeface="HGP創英角ﾎﾟｯﾌﾟ体" panose="040B0A00000000000000" pitchFamily="50" charset="-128"/>
                <a:ea typeface="HGP創英角ﾎﾟｯﾌﾟ体" panose="040B0A00000000000000" pitchFamily="50" charset="-128"/>
              </a:rPr>
              <a:t>暖かい日差しに誘われて芹沢公園と麻溝公園へ行ってまいりました！</a:t>
            </a:r>
          </a:p>
        </p:txBody>
      </p:sp>
      <p:sp>
        <p:nvSpPr>
          <p:cNvPr id="24" name="正方形/長方形 23">
            <a:extLst>
              <a:ext uri="{FF2B5EF4-FFF2-40B4-BE49-F238E27FC236}">
                <a16:creationId xmlns:a16="http://schemas.microsoft.com/office/drawing/2014/main" id="{1DBE1E07-BD5E-2639-A264-9592E1224E47}"/>
              </a:ext>
            </a:extLst>
          </p:cNvPr>
          <p:cNvSpPr/>
          <p:nvPr/>
        </p:nvSpPr>
        <p:spPr>
          <a:xfrm>
            <a:off x="-122482" y="7716785"/>
            <a:ext cx="3963708" cy="584775"/>
          </a:xfrm>
          <a:prstGeom prst="rect">
            <a:avLst/>
          </a:prstGeom>
          <a:noFill/>
        </p:spPr>
        <p:txBody>
          <a:bodyPr wrap="square" lIns="91440" tIns="45720" rIns="91440" bIns="45720">
            <a:spAutoFit/>
          </a:bodyPr>
          <a:lstStyle/>
          <a:p>
            <a:pPr algn="ctr"/>
            <a:r>
              <a:rPr lang="en-US" altLang="ja-JP" sz="3200" b="1" cap="none" spc="0" dirty="0">
                <a:ln w="12700" cmpd="sng">
                  <a:solidFill>
                    <a:schemeClr val="tx2">
                      <a:lumMod val="75000"/>
                    </a:schemeClr>
                  </a:solidFill>
                  <a:prstDash val="solid"/>
                </a:ln>
                <a:gradFill flip="none" rotWithShape="1">
                  <a:gsLst>
                    <a:gs pos="83000">
                      <a:schemeClr val="tx2">
                        <a:lumMod val="60000"/>
                        <a:lumOff val="40000"/>
                      </a:schemeClr>
                    </a:gs>
                    <a:gs pos="71000">
                      <a:schemeClr val="accent1">
                        <a:lumMod val="40000"/>
                        <a:lumOff val="60000"/>
                      </a:schemeClr>
                    </a:gs>
                    <a:gs pos="41000">
                      <a:schemeClr val="accent1">
                        <a:lumMod val="20000"/>
                        <a:lumOff val="80000"/>
                      </a:schemeClr>
                    </a:gs>
                    <a:gs pos="28000">
                      <a:schemeClr val="tx2">
                        <a:lumMod val="60000"/>
                        <a:lumOff val="40000"/>
                      </a:schemeClr>
                    </a:gs>
                  </a:gsLst>
                  <a:lin ang="5400000" scaled="1"/>
                  <a:tileRect/>
                </a:gradFill>
                <a:effectLst/>
              </a:rPr>
              <a:t>HAPPY</a:t>
            </a:r>
            <a:r>
              <a:rPr lang="ja-JP" altLang="en-US" sz="3200" b="1" cap="none" spc="0" dirty="0">
                <a:ln w="12700" cmpd="sng">
                  <a:solidFill>
                    <a:schemeClr val="tx2">
                      <a:lumMod val="75000"/>
                    </a:schemeClr>
                  </a:solidFill>
                  <a:prstDash val="solid"/>
                </a:ln>
                <a:gradFill flip="none" rotWithShape="1">
                  <a:gsLst>
                    <a:gs pos="83000">
                      <a:schemeClr val="tx2">
                        <a:lumMod val="60000"/>
                        <a:lumOff val="40000"/>
                      </a:schemeClr>
                    </a:gs>
                    <a:gs pos="71000">
                      <a:schemeClr val="accent1">
                        <a:lumMod val="40000"/>
                        <a:lumOff val="60000"/>
                      </a:schemeClr>
                    </a:gs>
                    <a:gs pos="41000">
                      <a:schemeClr val="accent1">
                        <a:lumMod val="20000"/>
                        <a:lumOff val="80000"/>
                      </a:schemeClr>
                    </a:gs>
                    <a:gs pos="28000">
                      <a:schemeClr val="tx2">
                        <a:lumMod val="60000"/>
                        <a:lumOff val="40000"/>
                      </a:schemeClr>
                    </a:gs>
                  </a:gsLst>
                  <a:lin ang="5400000" scaled="1"/>
                  <a:tileRect/>
                </a:gradFill>
                <a:effectLst/>
              </a:rPr>
              <a:t>　</a:t>
            </a:r>
            <a:r>
              <a:rPr lang="en-US" altLang="ja-JP" sz="3200" b="1" cap="none" spc="0" dirty="0">
                <a:ln w="12700" cmpd="sng">
                  <a:solidFill>
                    <a:schemeClr val="tx2">
                      <a:lumMod val="75000"/>
                    </a:schemeClr>
                  </a:solidFill>
                  <a:prstDash val="solid"/>
                </a:ln>
                <a:gradFill flip="none" rotWithShape="1">
                  <a:gsLst>
                    <a:gs pos="83000">
                      <a:schemeClr val="tx2">
                        <a:lumMod val="60000"/>
                        <a:lumOff val="40000"/>
                      </a:schemeClr>
                    </a:gs>
                    <a:gs pos="71000">
                      <a:schemeClr val="accent1">
                        <a:lumMod val="40000"/>
                        <a:lumOff val="60000"/>
                      </a:schemeClr>
                    </a:gs>
                    <a:gs pos="41000">
                      <a:schemeClr val="accent1">
                        <a:lumMod val="20000"/>
                        <a:lumOff val="80000"/>
                      </a:schemeClr>
                    </a:gs>
                    <a:gs pos="28000">
                      <a:schemeClr val="tx2">
                        <a:lumMod val="60000"/>
                        <a:lumOff val="40000"/>
                      </a:schemeClr>
                    </a:gs>
                  </a:gsLst>
                  <a:lin ang="5400000" scaled="1"/>
                  <a:tileRect/>
                </a:gradFill>
                <a:effectLst/>
              </a:rPr>
              <a:t>BIRTHDAY</a:t>
            </a:r>
            <a:r>
              <a:rPr lang="ja-JP" altLang="en-US" sz="3200" b="1" cap="none" spc="0" dirty="0">
                <a:ln w="12700" cmpd="sng">
                  <a:solidFill>
                    <a:schemeClr val="tx2">
                      <a:lumMod val="75000"/>
                    </a:schemeClr>
                  </a:solidFill>
                  <a:prstDash val="solid"/>
                </a:ln>
                <a:gradFill flip="none" rotWithShape="1">
                  <a:gsLst>
                    <a:gs pos="83000">
                      <a:schemeClr val="tx2">
                        <a:lumMod val="60000"/>
                        <a:lumOff val="40000"/>
                      </a:schemeClr>
                    </a:gs>
                    <a:gs pos="71000">
                      <a:schemeClr val="accent1">
                        <a:lumMod val="40000"/>
                        <a:lumOff val="60000"/>
                      </a:schemeClr>
                    </a:gs>
                    <a:gs pos="41000">
                      <a:schemeClr val="accent1">
                        <a:lumMod val="20000"/>
                        <a:lumOff val="80000"/>
                      </a:schemeClr>
                    </a:gs>
                    <a:gs pos="28000">
                      <a:schemeClr val="tx2">
                        <a:lumMod val="60000"/>
                        <a:lumOff val="40000"/>
                      </a:schemeClr>
                    </a:gs>
                  </a:gsLst>
                  <a:lin ang="5400000" scaled="1"/>
                  <a:tileRect/>
                </a:gradFill>
                <a:effectLst/>
              </a:rPr>
              <a:t>！</a:t>
            </a:r>
          </a:p>
        </p:txBody>
      </p:sp>
      <p:pic>
        <p:nvPicPr>
          <p:cNvPr id="10" name="図 9">
            <a:extLst>
              <a:ext uri="{FF2B5EF4-FFF2-40B4-BE49-F238E27FC236}">
                <a16:creationId xmlns:a16="http://schemas.microsoft.com/office/drawing/2014/main" id="{85D89693-BBE3-CE63-7D85-F1BA7AF6D2A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0" y="137951"/>
            <a:ext cx="757139" cy="757139"/>
          </a:xfrm>
          <a:prstGeom prst="rect">
            <a:avLst/>
          </a:prstGeom>
        </p:spPr>
      </p:pic>
      <p:sp>
        <p:nvSpPr>
          <p:cNvPr id="45" name="テキスト ボックス 44">
            <a:extLst>
              <a:ext uri="{FF2B5EF4-FFF2-40B4-BE49-F238E27FC236}">
                <a16:creationId xmlns:a16="http://schemas.microsoft.com/office/drawing/2014/main" id="{EF51B71C-D7CB-06A7-8C82-DCA3263BE1B9}"/>
              </a:ext>
            </a:extLst>
          </p:cNvPr>
          <p:cNvSpPr txBox="1"/>
          <p:nvPr/>
        </p:nvSpPr>
        <p:spPr>
          <a:xfrm>
            <a:off x="1386024" y="6095719"/>
            <a:ext cx="3963709" cy="338554"/>
          </a:xfrm>
          <a:prstGeom prst="rect">
            <a:avLst/>
          </a:prstGeom>
          <a:gradFill>
            <a:gsLst>
              <a:gs pos="0">
                <a:schemeClr val="tx2">
                  <a:lumMod val="60000"/>
                  <a:lumOff val="40000"/>
                </a:schemeClr>
              </a:gs>
              <a:gs pos="100000">
                <a:schemeClr val="accent1">
                  <a:lumMod val="40000"/>
                  <a:lumOff val="60000"/>
                </a:schemeClr>
              </a:gs>
            </a:gsLst>
          </a:gradFill>
          <a:ln>
            <a:solidFill>
              <a:schemeClr val="tx2">
                <a:lumMod val="50000"/>
              </a:schemeClr>
            </a:solidFill>
          </a:ln>
          <a:effectLst>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kumimoji="1" lang="ja-JP" altLang="en-US" sz="1600" dirty="0">
                <a:solidFill>
                  <a:srgbClr val="002060"/>
                </a:solidFill>
                <a:latin typeface="HGP創英角ﾎﾟｯﾌﾟ体" panose="040B0A00000000000000" pitchFamily="50" charset="-128"/>
                <a:ea typeface="HGP創英角ﾎﾟｯﾌﾟ体" panose="040B0A00000000000000" pitchFamily="50" charset="-128"/>
              </a:rPr>
              <a:t>機能訓練やバイクマシンでエクササイズ！</a:t>
            </a:r>
          </a:p>
        </p:txBody>
      </p:sp>
      <p:pic>
        <p:nvPicPr>
          <p:cNvPr id="2" name="図 1">
            <a:extLst>
              <a:ext uri="{FF2B5EF4-FFF2-40B4-BE49-F238E27FC236}">
                <a16:creationId xmlns:a16="http://schemas.microsoft.com/office/drawing/2014/main" id="{A4B4ED77-0872-3BE4-91BF-96C94AEB6144}"/>
              </a:ext>
            </a:extLst>
          </p:cNvPr>
          <p:cNvPicPr>
            <a:picLocks noChangeAspect="1"/>
          </p:cNvPicPr>
          <p:nvPr/>
        </p:nvPicPr>
        <p:blipFill>
          <a:blip r:embed="rId9"/>
          <a:stretch>
            <a:fillRect/>
          </a:stretch>
        </p:blipFill>
        <p:spPr>
          <a:xfrm>
            <a:off x="3576618" y="7772264"/>
            <a:ext cx="3042168" cy="2085013"/>
          </a:xfrm>
          <a:prstGeom prst="rect">
            <a:avLst/>
          </a:prstGeom>
        </p:spPr>
      </p:pic>
      <p:pic>
        <p:nvPicPr>
          <p:cNvPr id="4" name="図 3">
            <a:extLst>
              <a:ext uri="{FF2B5EF4-FFF2-40B4-BE49-F238E27FC236}">
                <a16:creationId xmlns:a16="http://schemas.microsoft.com/office/drawing/2014/main" id="{A016641F-3F72-769C-1AFC-C0F595661320}"/>
              </a:ext>
            </a:extLst>
          </p:cNvPr>
          <p:cNvPicPr>
            <a:picLocks noChangeAspect="1"/>
          </p:cNvPicPr>
          <p:nvPr/>
        </p:nvPicPr>
        <p:blipFill>
          <a:blip r:embed="rId10"/>
          <a:stretch>
            <a:fillRect/>
          </a:stretch>
        </p:blipFill>
        <p:spPr>
          <a:xfrm>
            <a:off x="96644" y="6482017"/>
            <a:ext cx="6639119" cy="1249788"/>
          </a:xfrm>
          <a:prstGeom prst="rect">
            <a:avLst/>
          </a:prstGeom>
        </p:spPr>
      </p:pic>
      <p:pic>
        <p:nvPicPr>
          <p:cNvPr id="9" name="図 8">
            <a:extLst>
              <a:ext uri="{FF2B5EF4-FFF2-40B4-BE49-F238E27FC236}">
                <a16:creationId xmlns:a16="http://schemas.microsoft.com/office/drawing/2014/main" id="{33E84443-1DE5-56BB-51A4-A5ABD4C493AD}"/>
              </a:ext>
            </a:extLst>
          </p:cNvPr>
          <p:cNvPicPr>
            <a:picLocks noChangeAspect="1"/>
          </p:cNvPicPr>
          <p:nvPr/>
        </p:nvPicPr>
        <p:blipFill>
          <a:blip r:embed="rId11"/>
          <a:stretch>
            <a:fillRect/>
          </a:stretch>
        </p:blipFill>
        <p:spPr>
          <a:xfrm>
            <a:off x="-504708" y="2371998"/>
            <a:ext cx="7362950" cy="3723721"/>
          </a:xfrm>
          <a:prstGeom prst="rect">
            <a:avLst/>
          </a:prstGeom>
        </p:spPr>
      </p:pic>
    </p:spTree>
    <p:extLst>
      <p:ext uri="{BB962C8B-B14F-4D97-AF65-F5344CB8AC3E}">
        <p14:creationId xmlns:p14="http://schemas.microsoft.com/office/powerpoint/2010/main" val="262764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113522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382870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2114876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199118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3382793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365738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179760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2839013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3372379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3319142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C808B4D-E64E-4AB0-BF8C-C4D171BD7A62}" type="datetimeFigureOut">
              <a:rPr kumimoji="1" lang="ja-JP" altLang="en-US" smtClean="0"/>
              <a:t>2025/5/3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2185211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08B4D-E64E-4AB0-BF8C-C4D171BD7A62}" type="datetimeFigureOut">
              <a:rPr kumimoji="1" lang="ja-JP" altLang="en-US" smtClean="0"/>
              <a:t>2025/5/3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3B76BE-51EB-4DC1-B0F0-3C392AA0D8B7}" type="slidenum">
              <a:rPr kumimoji="1" lang="ja-JP" altLang="en-US" smtClean="0"/>
              <a:t>‹#›</a:t>
            </a:fld>
            <a:endParaRPr kumimoji="1" lang="ja-JP" altLang="en-US"/>
          </a:p>
        </p:txBody>
      </p:sp>
    </p:spTree>
    <p:extLst>
      <p:ext uri="{BB962C8B-B14F-4D97-AF65-F5344CB8AC3E}">
        <p14:creationId xmlns:p14="http://schemas.microsoft.com/office/powerpoint/2010/main" val="4180218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12318775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南台新聞2月号</Template>
  <TotalTime>5740</TotalTime>
  <Words>62</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HGP教科書体</vt:lpstr>
      <vt:lpstr>HGP創英角ﾎﾟｯﾌﾟ体</vt:lpstr>
      <vt:lpstr>HG創英角ﾎﾟｯﾌﾟ体</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相模原デイサービス 南台</dc:creator>
  <cp:lastModifiedBy>南台 相模原デイサービス</cp:lastModifiedBy>
  <cp:revision>298</cp:revision>
  <cp:lastPrinted>2025-04-01T06:12:38Z</cp:lastPrinted>
  <dcterms:created xsi:type="dcterms:W3CDTF">2022-02-22T07:39:39Z</dcterms:created>
  <dcterms:modified xsi:type="dcterms:W3CDTF">2025-05-03T08:30:14Z</dcterms:modified>
</cp:coreProperties>
</file>