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56" r:id="rId2"/>
  </p:sldIdLst>
  <p:sldSz cx="9144000" cy="6858000" type="screen4x3"/>
  <p:notesSz cx="6735763" cy="9866313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3561" userDrawn="1">
          <p15:clr>
            <a:srgbClr val="A4A3A4"/>
          </p15:clr>
        </p15:guide>
        <p15:guide id="2" pos="2122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49C028"/>
    <a:srgbClr val="BC2C82"/>
    <a:srgbClr val="E6E6E6"/>
    <a:srgbClr val="C84476"/>
    <a:srgbClr val="CC0000"/>
    <a:srgbClr val="E1561F"/>
    <a:srgbClr val="F5FDFA"/>
    <a:srgbClr val="B0ADF1"/>
    <a:srgbClr val="FF99CC"/>
    <a:srgbClr val="0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notesView">
  <p:normalViewPr>
    <p:restoredLeft sz="15620"/>
    <p:restoredTop sz="94660"/>
  </p:normalViewPr>
  <p:slideViewPr>
    <p:cSldViewPr showGuides="1">
      <p:cViewPr varScale="1">
        <p:scale>
          <a:sx n="106" d="100"/>
          <a:sy n="106" d="100"/>
        </p:scale>
        <p:origin x="-1776" y="-9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howGuides="1">
      <p:cViewPr>
        <p:scale>
          <a:sx n="124" d="100"/>
          <a:sy n="124" d="100"/>
        </p:scale>
        <p:origin x="3000" y="-918"/>
      </p:cViewPr>
      <p:guideLst>
        <p:guide orient="horz" pos="3561"/>
        <p:guide pos="2122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18831" cy="493316"/>
          </a:xfrm>
          <a:prstGeom prst="rect">
            <a:avLst/>
          </a:prstGeom>
        </p:spPr>
        <p:txBody>
          <a:bodyPr vert="horz" lIns="91387" tIns="45694" rIns="91387" bIns="45694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idx="1"/>
          </p:nvPr>
        </p:nvSpPr>
        <p:spPr>
          <a:xfrm>
            <a:off x="3815373" y="0"/>
            <a:ext cx="2918831" cy="493316"/>
          </a:xfrm>
          <a:prstGeom prst="rect">
            <a:avLst/>
          </a:prstGeom>
        </p:spPr>
        <p:txBody>
          <a:bodyPr vert="horz" lIns="91387" tIns="45694" rIns="91387" bIns="45694" rtlCol="0"/>
          <a:lstStyle>
            <a:lvl1pPr algn="r">
              <a:defRPr sz="1200"/>
            </a:lvl1pPr>
          </a:lstStyle>
          <a:p>
            <a:fld id="{BFA65083-D9C3-4B39-A7D0-94C351FC0165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4" name="スライド イメージ プレースホルダー 3"/>
          <p:cNvSpPr>
            <a:spLocks noGrp="1" noRot="1" noChangeAspect="1"/>
          </p:cNvSpPr>
          <p:nvPr>
            <p:ph type="sldImg" idx="2"/>
          </p:nvPr>
        </p:nvSpPr>
        <p:spPr>
          <a:xfrm>
            <a:off x="901700" y="739775"/>
            <a:ext cx="4932363" cy="370046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387" tIns="45694" rIns="91387" bIns="45694" rtlCol="0" anchor="ctr"/>
          <a:lstStyle/>
          <a:p>
            <a:endParaRPr lang="ja-JP" altLang="en-US"/>
          </a:p>
        </p:txBody>
      </p:sp>
      <p:sp>
        <p:nvSpPr>
          <p:cNvPr id="5" name="ノー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73577" y="4686499"/>
            <a:ext cx="5388610" cy="4439841"/>
          </a:xfrm>
          <a:prstGeom prst="rect">
            <a:avLst/>
          </a:prstGeom>
        </p:spPr>
        <p:txBody>
          <a:bodyPr vert="horz" lIns="91387" tIns="45694" rIns="91387" bIns="45694" rtlCol="0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4"/>
          </p:nvPr>
        </p:nvSpPr>
        <p:spPr>
          <a:xfrm>
            <a:off x="0" y="9371285"/>
            <a:ext cx="2918831" cy="493316"/>
          </a:xfrm>
          <a:prstGeom prst="rect">
            <a:avLst/>
          </a:prstGeom>
        </p:spPr>
        <p:txBody>
          <a:bodyPr vert="horz" lIns="91387" tIns="45694" rIns="91387" bIns="45694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5"/>
          </p:nvPr>
        </p:nvSpPr>
        <p:spPr>
          <a:xfrm>
            <a:off x="3815373" y="9371285"/>
            <a:ext cx="2918831" cy="493316"/>
          </a:xfrm>
          <a:prstGeom prst="rect">
            <a:avLst/>
          </a:prstGeom>
        </p:spPr>
        <p:txBody>
          <a:bodyPr vert="horz" lIns="91387" tIns="45694" rIns="91387" bIns="45694" rtlCol="0" anchor="b"/>
          <a:lstStyle>
            <a:lvl1pPr algn="r">
              <a:defRPr sz="1200"/>
            </a:lvl1pPr>
          </a:lstStyle>
          <a:p>
            <a:fld id="{C2D93E02-5941-4E1E-A935-DE6C384A921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75842700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3" Type="http://schemas.openxmlformats.org/officeDocument/2006/relationships/hyperlink" Target="https://illust8.com/contents/tag/%E3%81%8A%E6%9C%88%E8%A6%8B" TargetMode="External"/><Relationship Id="rId18" Type="http://schemas.openxmlformats.org/officeDocument/2006/relationships/image" Target="../media/image11.jpeg"/><Relationship Id="rId26" Type="http://schemas.openxmlformats.org/officeDocument/2006/relationships/hyperlink" Target="https://season-freeillust.com/autumn-illust.html" TargetMode="External"/><Relationship Id="rId3" Type="http://schemas.openxmlformats.org/officeDocument/2006/relationships/image" Target="../media/image1.png"/><Relationship Id="rId21" Type="http://schemas.openxmlformats.org/officeDocument/2006/relationships/image" Target="../media/image14.jpeg"/><Relationship Id="rId7" Type="http://schemas.openxmlformats.org/officeDocument/2006/relationships/image" Target="../media/image3.jpeg"/><Relationship Id="rId12" Type="http://schemas.openxmlformats.org/officeDocument/2006/relationships/image" Target="../media/image7.png"/><Relationship Id="rId17" Type="http://schemas.openxmlformats.org/officeDocument/2006/relationships/image" Target="../media/image10.jpeg"/><Relationship Id="rId25" Type="http://schemas.openxmlformats.org/officeDocument/2006/relationships/image" Target="../media/image18.png"/><Relationship Id="rId33" Type="http://schemas.openxmlformats.org/officeDocument/2006/relationships/hyperlink" Target="https://www.ac-illust.com/main/search_result.php?word=%E7%89%A9%E5%B9%B2%E3%81%97&amp;search_word=%E7%B4%85%E7%99%BD%E9%A5%85%E9%A0%AD&amp;page=0" TargetMode="External"/><Relationship Id="rId2" Type="http://schemas.openxmlformats.org/officeDocument/2006/relationships/slide" Target="../slides/slide1.xml"/><Relationship Id="rId16" Type="http://schemas.openxmlformats.org/officeDocument/2006/relationships/image" Target="../media/image9.jpeg"/><Relationship Id="rId20" Type="http://schemas.openxmlformats.org/officeDocument/2006/relationships/image" Target="../media/image13.jpeg"/><Relationship Id="rId29" Type="http://schemas.openxmlformats.org/officeDocument/2006/relationships/image" Target="../media/image20.png"/><Relationship Id="rId1" Type="http://schemas.openxmlformats.org/officeDocument/2006/relationships/notesMaster" Target="../notesMasters/notesMaster1.xml"/><Relationship Id="rId6" Type="http://schemas.openxmlformats.org/officeDocument/2006/relationships/hyperlink" Target="https://stock.adobe.com/images/%E6%95%AC%E8%80%81%E3%81%AE%E6%97%A5%E3%83%BB%E5%92%8C%E7%B4%99%E3%83%BB%E5%B8%82%E6%9D%BE%E6%A8%A1%E6%A7%98%E3%83%BB%E3%81%8B%E3%82%8F%E3%81%84%E3%81%84%E3%83%BB%E3%81%8A%E3%81%97%E3%82%83%E3%82%8C%E3%83%BB%E8%83%8C%E6%99%AF%E3%83%BB%E5%92%8C%E6%9F%84%E3%83%BB%E7%A5%9D%E3%83%BB%E4%BC%9D%E7%B5%B1%E3%83%BB%E6%A8%A1%E6%A7%98%E3%83%BB%E7%B4%AB%E3%83%BB%E7%A7%8B/517036544" TargetMode="External"/><Relationship Id="rId11" Type="http://schemas.openxmlformats.org/officeDocument/2006/relationships/hyperlink" Target="https://gahag.net/002067-starry-sky/" TargetMode="External"/><Relationship Id="rId24" Type="http://schemas.openxmlformats.org/officeDocument/2006/relationships/image" Target="../media/image17.jpeg"/><Relationship Id="rId32" Type="http://schemas.microsoft.com/office/2007/relationships/hdphoto" Target="../media/hdphoto1.wdp"/><Relationship Id="rId5" Type="http://schemas.openxmlformats.org/officeDocument/2006/relationships/image" Target="../media/image2.jpg"/><Relationship Id="rId15" Type="http://schemas.openxmlformats.org/officeDocument/2006/relationships/hyperlink" Target="https://tegakisozai.com/archives/26135" TargetMode="External"/><Relationship Id="rId23" Type="http://schemas.openxmlformats.org/officeDocument/2006/relationships/image" Target="../media/image16.jpeg"/><Relationship Id="rId28" Type="http://schemas.openxmlformats.org/officeDocument/2006/relationships/hyperlink" Target="https://www.irasutoya.com/2020/10/blog-post_55.html" TargetMode="External"/><Relationship Id="rId10" Type="http://schemas.openxmlformats.org/officeDocument/2006/relationships/image" Target="../media/image6.png"/><Relationship Id="rId19" Type="http://schemas.openxmlformats.org/officeDocument/2006/relationships/image" Target="../media/image12.jpeg"/><Relationship Id="rId31" Type="http://schemas.openxmlformats.org/officeDocument/2006/relationships/image" Target="../media/image21.png"/><Relationship Id="rId4" Type="http://schemas.openxmlformats.org/officeDocument/2006/relationships/hyperlink" Target="https://illustimage.com/?id=13688&amp;title=" TargetMode="External"/><Relationship Id="rId9" Type="http://schemas.openxmlformats.org/officeDocument/2006/relationships/image" Target="../media/image5.jpeg"/><Relationship Id="rId14" Type="http://schemas.openxmlformats.org/officeDocument/2006/relationships/image" Target="../media/image8.png"/><Relationship Id="rId22" Type="http://schemas.openxmlformats.org/officeDocument/2006/relationships/image" Target="../media/image15.jpeg"/><Relationship Id="rId27" Type="http://schemas.openxmlformats.org/officeDocument/2006/relationships/image" Target="../media/image19.png"/><Relationship Id="rId30" Type="http://schemas.openxmlformats.org/officeDocument/2006/relationships/hyperlink" Target="https://www.renikai.jp/shortstay/" TargetMode="External"/><Relationship Id="rId8" Type="http://schemas.openxmlformats.org/officeDocument/2006/relationships/image" Target="../media/image4.jpeg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2" name="図 71">
            <a:extLst>
              <a:ext uri="{FF2B5EF4-FFF2-40B4-BE49-F238E27FC236}">
                <a16:creationId xmlns:a16="http://schemas.microsoft.com/office/drawing/2014/main" id="{19E2E9B7-0A67-EC99-94C7-B440C636FFB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4"/>
              </a:ext>
            </a:extLst>
          </a:blip>
          <a:stretch>
            <a:fillRect/>
          </a:stretch>
        </p:blipFill>
        <p:spPr>
          <a:xfrm>
            <a:off x="198706" y="2228044"/>
            <a:ext cx="6153072" cy="6153072"/>
          </a:xfrm>
          <a:prstGeom prst="rect">
            <a:avLst/>
          </a:prstGeom>
        </p:spPr>
      </p:pic>
      <p:pic>
        <p:nvPicPr>
          <p:cNvPr id="76" name="図 75">
            <a:extLst>
              <a:ext uri="{FF2B5EF4-FFF2-40B4-BE49-F238E27FC236}">
                <a16:creationId xmlns:a16="http://schemas.microsoft.com/office/drawing/2014/main" id="{36F82D24-2ECC-8F49-0AB4-C9450043F7A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6"/>
              </a:ext>
            </a:extLst>
          </a:blip>
          <a:srcRect l="52748" t="46434" r="1" b="-1657"/>
          <a:stretch/>
        </p:blipFill>
        <p:spPr>
          <a:xfrm>
            <a:off x="3502429" y="7590839"/>
            <a:ext cx="3135854" cy="2198918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74" name="図 73">
            <a:extLst>
              <a:ext uri="{FF2B5EF4-FFF2-40B4-BE49-F238E27FC236}">
                <a16:creationId xmlns:a16="http://schemas.microsoft.com/office/drawing/2014/main" id="{746ADD66-078C-8B65-BB8E-FF499E18060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6"/>
              </a:ext>
            </a:extLst>
          </a:blip>
          <a:srcRect b="74326"/>
          <a:stretch/>
        </p:blipFill>
        <p:spPr>
          <a:xfrm>
            <a:off x="36247" y="1944296"/>
            <a:ext cx="6636525" cy="1022320"/>
          </a:xfrm>
          <a:prstGeom prst="rect">
            <a:avLst/>
          </a:prstGeom>
        </p:spPr>
      </p:pic>
      <p:pic>
        <p:nvPicPr>
          <p:cNvPr id="17" name="図 16">
            <a:extLst>
              <a:ext uri="{FF2B5EF4-FFF2-40B4-BE49-F238E27FC236}">
                <a16:creationId xmlns:a16="http://schemas.microsoft.com/office/drawing/2014/main" id="{A13E1285-BF75-E719-2AD1-094689BD25AD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334" t="32887" r="25466" b="4614"/>
          <a:stretch/>
        </p:blipFill>
        <p:spPr>
          <a:xfrm>
            <a:off x="1848068" y="7401460"/>
            <a:ext cx="1439960" cy="126875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7" name="図 36">
            <a:extLst>
              <a:ext uri="{FF2B5EF4-FFF2-40B4-BE49-F238E27FC236}">
                <a16:creationId xmlns:a16="http://schemas.microsoft.com/office/drawing/2014/main" id="{1088FD91-2751-0C8C-50BC-A2CFE3CDD36A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000" y="3281088"/>
            <a:ext cx="1828246" cy="13710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7" name="図 46">
            <a:extLst>
              <a:ext uri="{FF2B5EF4-FFF2-40B4-BE49-F238E27FC236}">
                <a16:creationId xmlns:a16="http://schemas.microsoft.com/office/drawing/2014/main" id="{B5856F26-D5B6-6C4B-14F3-676A5FE16637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029" y="4889424"/>
            <a:ext cx="1828246" cy="13710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1" name="図 30">
            <a:extLst>
              <a:ext uri="{FF2B5EF4-FFF2-40B4-BE49-F238E27FC236}">
                <a16:creationId xmlns:a16="http://schemas.microsoft.com/office/drawing/2014/main" id="{7673E23D-CFCB-1FBB-6EE7-FFF9D6D95FCE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11"/>
              </a:ext>
            </a:extLst>
          </a:blip>
          <a:srcRect l="74" t="51123" r="-74" b="28656"/>
          <a:stretch/>
        </p:blipFill>
        <p:spPr>
          <a:xfrm>
            <a:off x="43406" y="909164"/>
            <a:ext cx="6632070" cy="98642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3" name="図 32">
            <a:extLst>
              <a:ext uri="{FF2B5EF4-FFF2-40B4-BE49-F238E27FC236}">
                <a16:creationId xmlns:a16="http://schemas.microsoft.com/office/drawing/2014/main" id="{3F57D794-AE01-8376-786D-0E20235D506A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13"/>
              </a:ext>
            </a:extLst>
          </a:blip>
          <a:stretch>
            <a:fillRect/>
          </a:stretch>
        </p:blipFill>
        <p:spPr>
          <a:xfrm>
            <a:off x="5707791" y="985519"/>
            <a:ext cx="902644" cy="801097"/>
          </a:xfrm>
          <a:prstGeom prst="rect">
            <a:avLst/>
          </a:prstGeom>
        </p:spPr>
      </p:pic>
      <p:sp>
        <p:nvSpPr>
          <p:cNvPr id="6" name="スライド番号プレースホルダー 3"/>
          <p:cNvSpPr>
            <a:spLocks noGrp="1"/>
          </p:cNvSpPr>
          <p:nvPr>
            <p:ph type="sldNum" sz="quarter" idx="10"/>
          </p:nvPr>
        </p:nvSpPr>
        <p:spPr>
          <a:xfrm>
            <a:off x="2582161" y="26331"/>
            <a:ext cx="1577811" cy="253259"/>
          </a:xfrm>
        </p:spPr>
        <p:txBody>
          <a:bodyPr/>
          <a:lstStyle/>
          <a:p>
            <a:pPr algn="l"/>
            <a:r>
              <a:rPr kumimoji="1" lang="ja-JP" altLang="en-US" b="1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デイサービス月刊新聞</a:t>
            </a:r>
            <a:endParaRPr kumimoji="1" lang="en-US" altLang="ja-JP" b="1" dirty="0">
              <a:latin typeface="HGP教科書体" panose="02020600000000000000" pitchFamily="18" charset="-128"/>
              <a:ea typeface="HGP教科書体" panose="02020600000000000000" pitchFamily="18" charset="-128"/>
            </a:endParaRPr>
          </a:p>
        </p:txBody>
      </p:sp>
      <p:sp>
        <p:nvSpPr>
          <p:cNvPr id="7" name="スライド番号プレースホルダー 3"/>
          <p:cNvSpPr>
            <a:spLocks noGrp="1"/>
          </p:cNvSpPr>
          <p:nvPr>
            <p:ph type="sldNum" sz="quarter" idx="10"/>
          </p:nvPr>
        </p:nvSpPr>
        <p:spPr>
          <a:xfrm>
            <a:off x="5170239" y="97176"/>
            <a:ext cx="1380249" cy="220181"/>
          </a:xfrm>
        </p:spPr>
        <p:txBody>
          <a:bodyPr/>
          <a:lstStyle/>
          <a:p>
            <a:pPr algn="l"/>
            <a:r>
              <a:rPr lang="ja-JP" altLang="en-US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令和</a:t>
            </a:r>
            <a:r>
              <a:rPr lang="en-US" altLang="ja-JP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6</a:t>
            </a:r>
            <a:r>
              <a:rPr lang="ja-JP" altLang="en-US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年</a:t>
            </a:r>
            <a:r>
              <a:rPr lang="en-US" altLang="ja-JP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10</a:t>
            </a:r>
            <a:r>
              <a:rPr lang="ja-JP" altLang="en-US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月</a:t>
            </a:r>
            <a:r>
              <a:rPr lang="en-US" altLang="ja-JP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1</a:t>
            </a:r>
            <a:r>
              <a:rPr lang="ja-JP" altLang="en-US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日</a:t>
            </a:r>
            <a:endParaRPr kumimoji="1" lang="en-US" altLang="ja-JP" dirty="0">
              <a:latin typeface="HGP教科書体" panose="02020600000000000000" pitchFamily="18" charset="-128"/>
              <a:ea typeface="HGP教科書体" panose="02020600000000000000" pitchFamily="18" charset="-128"/>
            </a:endParaRPr>
          </a:p>
        </p:txBody>
      </p:sp>
      <p:sp>
        <p:nvSpPr>
          <p:cNvPr id="5" name="テキスト ボックス 4"/>
          <p:cNvSpPr txBox="1"/>
          <p:nvPr/>
        </p:nvSpPr>
        <p:spPr>
          <a:xfrm>
            <a:off x="487561" y="92975"/>
            <a:ext cx="4441998" cy="892544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solidFill>
              <a:srgbClr val="000000"/>
            </a:solidFill>
          </a:ln>
          <a:effectLst>
            <a:softEdge rad="127000"/>
          </a:effectLst>
        </p:spPr>
        <p:txBody>
          <a:bodyPr wrap="square" lIns="91387" tIns="45694" rIns="91387" bIns="45694" rtlCol="0">
            <a:spAutoFit/>
          </a:bodyPr>
          <a:lstStyle/>
          <a:p>
            <a:endParaRPr lang="en-US" altLang="ja-JP" sz="1000" dirty="0"/>
          </a:p>
          <a:p>
            <a:r>
              <a:rPr lang="ja-JP" altLang="en-US" sz="1600" dirty="0">
                <a:latin typeface="HG創英角ﾎﾟｯﾌﾟ体" panose="040B0A09000000000000" pitchFamily="49" charset="-128"/>
                <a:ea typeface="HG創英角ﾎﾟｯﾌﾟ体" panose="040B0A09000000000000" pitchFamily="49" charset="-128"/>
              </a:rPr>
              <a:t> </a:t>
            </a:r>
            <a:r>
              <a:rPr lang="ja-JP" altLang="en-US" sz="3200" dirty="0">
                <a:latin typeface="HG創英角ﾎﾟｯﾌﾟ体" panose="040B0A09000000000000" pitchFamily="49" charset="-128"/>
                <a:ea typeface="HG創英角ﾎﾟｯﾌﾟ体" panose="040B0A09000000000000" pitchFamily="49" charset="-128"/>
              </a:rPr>
              <a:t>デイサービス南台新聞</a:t>
            </a:r>
            <a:endParaRPr lang="en-US" altLang="ja-JP" sz="3200" dirty="0">
              <a:latin typeface="HG創英角ﾎﾟｯﾌﾟ体" panose="040B0A09000000000000" pitchFamily="49" charset="-128"/>
              <a:ea typeface="HG創英角ﾎﾟｯﾌﾟ体" panose="040B0A09000000000000" pitchFamily="49" charset="-128"/>
            </a:endParaRPr>
          </a:p>
          <a:p>
            <a:endParaRPr lang="ja-JP" altLang="en-US" sz="1000" dirty="0"/>
          </a:p>
        </p:txBody>
      </p:sp>
      <p:sp>
        <p:nvSpPr>
          <p:cNvPr id="8" name="テキスト ボックス 7"/>
          <p:cNvSpPr txBox="1"/>
          <p:nvPr/>
        </p:nvSpPr>
        <p:spPr>
          <a:xfrm>
            <a:off x="4891179" y="300430"/>
            <a:ext cx="1656155" cy="553966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lIns="91387" tIns="45694" rIns="91387" bIns="45694" rtlCol="0">
            <a:spAutoFit/>
          </a:bodyPr>
          <a:lstStyle/>
          <a:p>
            <a:pPr algn="ctr"/>
            <a:r>
              <a:rPr lang="en-US" altLang="ja-JP" sz="1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HGP教科書体" panose="02020600000000000000" pitchFamily="18" charset="-128"/>
                <a:ea typeface="HGP教科書体" panose="02020600000000000000" pitchFamily="18" charset="-128"/>
              </a:rPr>
              <a:t>10</a:t>
            </a:r>
            <a:r>
              <a:rPr lang="ja-JP" altLang="en-US" sz="1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HGP教科書体" panose="02020600000000000000" pitchFamily="18" charset="-128"/>
                <a:ea typeface="HGP教科書体" panose="02020600000000000000" pitchFamily="18" charset="-128"/>
              </a:rPr>
              <a:t>月号</a:t>
            </a:r>
            <a:endParaRPr lang="en-US" altLang="ja-JP" sz="10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HGP教科書体" panose="02020600000000000000" pitchFamily="18" charset="-128"/>
              <a:ea typeface="HGP教科書体" panose="02020600000000000000" pitchFamily="18" charset="-128"/>
            </a:endParaRPr>
          </a:p>
          <a:p>
            <a:pPr algn="ctr"/>
            <a:r>
              <a:rPr lang="ja-JP" altLang="en-US" sz="1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HGP教科書体" panose="02020600000000000000" pitchFamily="18" charset="-128"/>
                <a:ea typeface="HGP教科書体" panose="02020600000000000000" pitchFamily="18" charset="-128"/>
              </a:rPr>
              <a:t>第</a:t>
            </a:r>
            <a:r>
              <a:rPr lang="en-US" altLang="ja-JP" sz="1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HGP教科書体" panose="02020600000000000000" pitchFamily="18" charset="-128"/>
                <a:ea typeface="HGP教科書体" panose="02020600000000000000" pitchFamily="18" charset="-128"/>
              </a:rPr>
              <a:t>98</a:t>
            </a:r>
            <a:r>
              <a:rPr lang="ja-JP" altLang="en-US" sz="1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HGP教科書体" panose="02020600000000000000" pitchFamily="18" charset="-128"/>
                <a:ea typeface="HGP教科書体" panose="02020600000000000000" pitchFamily="18" charset="-128"/>
              </a:rPr>
              <a:t>号</a:t>
            </a:r>
            <a:endParaRPr lang="en-US" altLang="ja-JP" sz="1000" dirty="0">
              <a:latin typeface="HGP教科書体" panose="02020600000000000000" pitchFamily="18" charset="-128"/>
              <a:ea typeface="HGP教科書体" panose="02020600000000000000" pitchFamily="18" charset="-128"/>
            </a:endParaRPr>
          </a:p>
          <a:p>
            <a:pPr algn="ctr"/>
            <a:r>
              <a:rPr lang="ja-JP" altLang="en-US" sz="1000" dirty="0">
                <a:latin typeface="HGP教科書体" panose="02020600000000000000" pitchFamily="18" charset="-128"/>
                <a:ea typeface="HGP教科書体" panose="02020600000000000000" pitchFamily="18" charset="-128"/>
              </a:rPr>
              <a:t>相模原デイサービス南台</a:t>
            </a:r>
          </a:p>
        </p:txBody>
      </p:sp>
      <p:sp>
        <p:nvSpPr>
          <p:cNvPr id="11" name="正方形/長方形 10"/>
          <p:cNvSpPr/>
          <p:nvPr/>
        </p:nvSpPr>
        <p:spPr>
          <a:xfrm>
            <a:off x="16663" y="1913965"/>
            <a:ext cx="6675694" cy="792398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7" tIns="45694" rIns="91387" bIns="45694" rtlCol="0" anchor="ctr"/>
          <a:lstStyle/>
          <a:p>
            <a:pPr algn="ctr"/>
            <a:endParaRPr kumimoji="1" lang="ja-JP" altLang="en-US" dirty="0"/>
          </a:p>
        </p:txBody>
      </p:sp>
      <p:sp>
        <p:nvSpPr>
          <p:cNvPr id="19" name="テキスト ボックス 18">
            <a:extLst>
              <a:ext uri="{FF2B5EF4-FFF2-40B4-BE49-F238E27FC236}">
                <a16:creationId xmlns:a16="http://schemas.microsoft.com/office/drawing/2014/main" id="{1DA808BF-73FA-E26F-1863-2A59F81AE127}"/>
              </a:ext>
            </a:extLst>
          </p:cNvPr>
          <p:cNvSpPr txBox="1"/>
          <p:nvPr/>
        </p:nvSpPr>
        <p:spPr>
          <a:xfrm>
            <a:off x="115916" y="1052163"/>
            <a:ext cx="649451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2000" b="1" dirty="0">
                <a:solidFill>
                  <a:schemeClr val="bg1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中秋の名月はご覧になれましたでしょうか</a:t>
            </a:r>
            <a:endParaRPr lang="en-US" altLang="ja-JP" sz="2000" b="1" dirty="0">
              <a:solidFill>
                <a:schemeClr val="bg1"/>
              </a:solidFill>
              <a:latin typeface="BIZ UDPゴシック" panose="020B0400000000000000" pitchFamily="50" charset="-128"/>
              <a:ea typeface="BIZ UDPゴシック" panose="020B0400000000000000" pitchFamily="50" charset="-128"/>
            </a:endParaRPr>
          </a:p>
          <a:p>
            <a:r>
              <a:rPr lang="ja-JP" altLang="en-US" sz="2000" b="1" dirty="0">
                <a:solidFill>
                  <a:schemeClr val="bg1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ようやく秋のおとずれか感じられますね</a:t>
            </a:r>
            <a:endParaRPr lang="en-US" altLang="ja-JP" sz="2000" b="1" dirty="0">
              <a:solidFill>
                <a:schemeClr val="bg1"/>
              </a:solidFill>
              <a:latin typeface="BIZ UDPゴシック" panose="020B0400000000000000" pitchFamily="50" charset="-128"/>
              <a:ea typeface="BIZ UDPゴシック" panose="020B0400000000000000" pitchFamily="50" charset="-128"/>
            </a:endParaRPr>
          </a:p>
        </p:txBody>
      </p:sp>
      <p:sp>
        <p:nvSpPr>
          <p:cNvPr id="24" name="正方形/長方形 23">
            <a:extLst>
              <a:ext uri="{FF2B5EF4-FFF2-40B4-BE49-F238E27FC236}">
                <a16:creationId xmlns:a16="http://schemas.microsoft.com/office/drawing/2014/main" id="{1DBE1E07-BD5E-2639-A264-9592E1224E47}"/>
              </a:ext>
            </a:extLst>
          </p:cNvPr>
          <p:cNvSpPr/>
          <p:nvPr/>
        </p:nvSpPr>
        <p:spPr>
          <a:xfrm>
            <a:off x="-129730" y="7006064"/>
            <a:ext cx="3963708" cy="58477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altLang="ja-JP" sz="3200" b="1" cap="none" spc="0" dirty="0">
                <a:ln w="12700" cmpd="sng">
                  <a:solidFill>
                    <a:schemeClr val="accent4"/>
                  </a:solidFill>
                  <a:prstDash val="solid"/>
                </a:ln>
                <a:gradFill flip="none" rotWithShape="1">
                  <a:gsLst>
                    <a:gs pos="100000">
                      <a:schemeClr val="accent6">
                        <a:lumMod val="50000"/>
                      </a:schemeClr>
                    </a:gs>
                    <a:gs pos="53000">
                      <a:schemeClr val="accent6">
                        <a:lumMod val="75000"/>
                      </a:schemeClr>
                    </a:gs>
                    <a:gs pos="0">
                      <a:schemeClr val="accent6">
                        <a:lumMod val="50000"/>
                      </a:schemeClr>
                    </a:gs>
                  </a:gsLst>
                  <a:lin ang="5400000" scaled="1"/>
                  <a:tileRect/>
                </a:gradFill>
                <a:effectLst/>
              </a:rPr>
              <a:t>HAPPY</a:t>
            </a:r>
            <a:r>
              <a:rPr lang="ja-JP" altLang="en-US" sz="3200" b="1" cap="none" spc="0" dirty="0">
                <a:ln w="12700" cmpd="sng">
                  <a:solidFill>
                    <a:schemeClr val="accent4"/>
                  </a:solidFill>
                  <a:prstDash val="solid"/>
                </a:ln>
                <a:gradFill flip="none" rotWithShape="1">
                  <a:gsLst>
                    <a:gs pos="100000">
                      <a:schemeClr val="accent6">
                        <a:lumMod val="50000"/>
                      </a:schemeClr>
                    </a:gs>
                    <a:gs pos="53000">
                      <a:schemeClr val="accent6">
                        <a:lumMod val="75000"/>
                      </a:schemeClr>
                    </a:gs>
                    <a:gs pos="0">
                      <a:schemeClr val="accent6">
                        <a:lumMod val="50000"/>
                      </a:schemeClr>
                    </a:gs>
                  </a:gsLst>
                  <a:lin ang="5400000" scaled="1"/>
                  <a:tileRect/>
                </a:gradFill>
                <a:effectLst/>
              </a:rPr>
              <a:t>　</a:t>
            </a:r>
            <a:r>
              <a:rPr lang="en-US" altLang="ja-JP" sz="3200" b="1" cap="none" spc="0" dirty="0">
                <a:ln w="12700" cmpd="sng">
                  <a:solidFill>
                    <a:schemeClr val="accent4"/>
                  </a:solidFill>
                  <a:prstDash val="solid"/>
                </a:ln>
                <a:gradFill flip="none" rotWithShape="1">
                  <a:gsLst>
                    <a:gs pos="100000">
                      <a:schemeClr val="accent6">
                        <a:lumMod val="50000"/>
                      </a:schemeClr>
                    </a:gs>
                    <a:gs pos="53000">
                      <a:schemeClr val="accent6">
                        <a:lumMod val="75000"/>
                      </a:schemeClr>
                    </a:gs>
                    <a:gs pos="0">
                      <a:schemeClr val="accent6">
                        <a:lumMod val="50000"/>
                      </a:schemeClr>
                    </a:gs>
                  </a:gsLst>
                  <a:lin ang="5400000" scaled="1"/>
                  <a:tileRect/>
                </a:gradFill>
                <a:effectLst/>
              </a:rPr>
              <a:t>BIRTHDAY</a:t>
            </a:r>
            <a:r>
              <a:rPr lang="ja-JP" altLang="en-US" sz="3200" b="1" cap="none" spc="0" dirty="0">
                <a:ln w="12700" cmpd="sng">
                  <a:solidFill>
                    <a:schemeClr val="accent4"/>
                  </a:solidFill>
                  <a:prstDash val="solid"/>
                </a:ln>
                <a:gradFill flip="none" rotWithShape="1">
                  <a:gsLst>
                    <a:gs pos="100000">
                      <a:schemeClr val="accent6">
                        <a:lumMod val="50000"/>
                      </a:schemeClr>
                    </a:gs>
                    <a:gs pos="53000">
                      <a:schemeClr val="accent6">
                        <a:lumMod val="75000"/>
                      </a:schemeClr>
                    </a:gs>
                    <a:gs pos="0">
                      <a:schemeClr val="accent6">
                        <a:lumMod val="50000"/>
                      </a:schemeClr>
                    </a:gs>
                  </a:gsLst>
                  <a:lin ang="5400000" scaled="1"/>
                  <a:tileRect/>
                </a:gradFill>
                <a:effectLst/>
              </a:rPr>
              <a:t>！</a:t>
            </a:r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65DD6F92-2E1E-AEDA-0D94-175AC8C5A6E7}"/>
              </a:ext>
            </a:extLst>
          </p:cNvPr>
          <p:cNvSpPr txBox="1"/>
          <p:nvPr/>
        </p:nvSpPr>
        <p:spPr>
          <a:xfrm>
            <a:off x="102644" y="2704872"/>
            <a:ext cx="3153895" cy="523220"/>
          </a:xfrm>
          <a:prstGeom prst="rect">
            <a:avLst/>
          </a:prstGeom>
          <a:gradFill>
            <a:gsLst>
              <a:gs pos="0">
                <a:schemeClr val="accent2">
                  <a:lumMod val="20000"/>
                  <a:lumOff val="80000"/>
                </a:schemeClr>
              </a:gs>
              <a:gs pos="67500">
                <a:schemeClr val="accent2">
                  <a:lumMod val="60000"/>
                  <a:lumOff val="40000"/>
                </a:schemeClr>
              </a:gs>
              <a:gs pos="35000">
                <a:schemeClr val="accent2">
                  <a:lumMod val="60000"/>
                  <a:lumOff val="40000"/>
                </a:schemeClr>
              </a:gs>
              <a:gs pos="100000">
                <a:schemeClr val="accent2">
                  <a:lumMod val="20000"/>
                  <a:lumOff val="80000"/>
                </a:schemeClr>
              </a:gs>
            </a:gsLst>
            <a:lin ang="16200000" scaled="1"/>
          </a:gradFill>
          <a:ln>
            <a:solidFill>
              <a:schemeClr val="accent6">
                <a:lumMod val="5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kumimoji="1" lang="ja-JP" altLang="en-US" sz="1400" dirty="0">
                <a:solidFill>
                  <a:schemeClr val="tx1">
                    <a:lumMod val="85000"/>
                    <a:lumOff val="15000"/>
                  </a:schemeClr>
                </a:solidFill>
                <a:latin typeface="HGP創英角ﾎﾟｯﾌﾟ体" panose="040B0A00000000000000" pitchFamily="50" charset="-128"/>
                <a:ea typeface="HGP創英角ﾎﾟｯﾌﾟ体" panose="040B0A00000000000000" pitchFamily="50" charset="-128"/>
              </a:rPr>
              <a:t>幼稚園から敬老会のご招待をいただき、子供たちとふれあえました！</a:t>
            </a:r>
          </a:p>
        </p:txBody>
      </p:sp>
      <p:pic>
        <p:nvPicPr>
          <p:cNvPr id="15" name="図 14">
            <a:extLst>
              <a:ext uri="{FF2B5EF4-FFF2-40B4-BE49-F238E27FC236}">
                <a16:creationId xmlns:a16="http://schemas.microsoft.com/office/drawing/2014/main" id="{AD295339-113C-1C09-365B-B3A8494335AC}"/>
              </a:ext>
            </a:extLst>
          </p:cNvPr>
          <p:cNvPicPr>
            <a:picLocks noChangeAspect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15"/>
              </a:ext>
            </a:extLst>
          </a:blip>
          <a:stretch>
            <a:fillRect/>
          </a:stretch>
        </p:blipFill>
        <p:spPr>
          <a:xfrm>
            <a:off x="-177580" y="-905"/>
            <a:ext cx="986424" cy="986424"/>
          </a:xfrm>
          <a:prstGeom prst="rect">
            <a:avLst/>
          </a:prstGeom>
        </p:spPr>
      </p:pic>
      <p:pic>
        <p:nvPicPr>
          <p:cNvPr id="41" name="図 40">
            <a:extLst>
              <a:ext uri="{FF2B5EF4-FFF2-40B4-BE49-F238E27FC236}">
                <a16:creationId xmlns:a16="http://schemas.microsoft.com/office/drawing/2014/main" id="{87D8FFF0-3C0E-D041-74AA-31CA979409C0}"/>
              </a:ext>
            </a:extLst>
          </p:cNvPr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46996" y="5716067"/>
            <a:ext cx="1828246" cy="13710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4" name="図 43">
            <a:extLst>
              <a:ext uri="{FF2B5EF4-FFF2-40B4-BE49-F238E27FC236}">
                <a16:creationId xmlns:a16="http://schemas.microsoft.com/office/drawing/2014/main" id="{0FD12226-8859-658D-C23F-66127B10E75A}"/>
              </a:ext>
            </a:extLst>
          </p:cNvPr>
          <p:cNvPicPr>
            <a:picLocks noChangeAspect="1"/>
          </p:cNvPicPr>
          <p:nvPr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46996" y="4226376"/>
            <a:ext cx="1828246" cy="13710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57" name="四角形: 角を丸くする 56">
            <a:extLst>
              <a:ext uri="{FF2B5EF4-FFF2-40B4-BE49-F238E27FC236}">
                <a16:creationId xmlns:a16="http://schemas.microsoft.com/office/drawing/2014/main" id="{EA491ABD-FE8D-7F78-F808-086749EB9C38}"/>
              </a:ext>
            </a:extLst>
          </p:cNvPr>
          <p:cNvSpPr/>
          <p:nvPr/>
        </p:nvSpPr>
        <p:spPr>
          <a:xfrm>
            <a:off x="1994333" y="1962232"/>
            <a:ext cx="2747096" cy="664012"/>
          </a:xfrm>
          <a:prstGeom prst="roundRect">
            <a:avLst/>
          </a:prstGeom>
          <a:gradFill flip="none" rotWithShape="1">
            <a:gsLst>
              <a:gs pos="0">
                <a:schemeClr val="accent2">
                  <a:lumMod val="67000"/>
                </a:schemeClr>
              </a:gs>
              <a:gs pos="48000">
                <a:schemeClr val="accent2">
                  <a:lumMod val="97000"/>
                  <a:lumOff val="3000"/>
                </a:schemeClr>
              </a:gs>
              <a:gs pos="100000">
                <a:schemeClr val="accent2">
                  <a:lumMod val="60000"/>
                  <a:lumOff val="4000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wrap="none" lIns="91440" tIns="0" rIns="91440" bIns="45720">
            <a:spAutoFit/>
          </a:bodyPr>
          <a:lstStyle/>
          <a:p>
            <a:pPr algn="ctr"/>
            <a:r>
              <a:rPr lang="ja-JP" altLang="en-US" sz="3600" dirty="0">
                <a:ln w="0"/>
                <a:solidFill>
                  <a:srgbClr val="FF0000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HGP行書体" panose="03000600000000000000" pitchFamily="66" charset="-128"/>
                <a:ea typeface="HGP行書体" panose="03000600000000000000" pitchFamily="66" charset="-128"/>
              </a:rPr>
              <a:t>祝</a:t>
            </a:r>
            <a:r>
              <a:rPr lang="ja-JP" altLang="en-US" sz="3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HGP行書体" panose="03000600000000000000" pitchFamily="66" charset="-128"/>
                <a:ea typeface="HGP行書体" panose="03000600000000000000" pitchFamily="66" charset="-128"/>
              </a:rPr>
              <a:t>　敬老の日</a:t>
            </a:r>
            <a:endParaRPr lang="ja-JP" altLang="en-US" sz="36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HGP行書体" panose="03000600000000000000" pitchFamily="66" charset="-128"/>
              <a:ea typeface="HGP行書体" panose="03000600000000000000" pitchFamily="66" charset="-128"/>
            </a:endParaRPr>
          </a:p>
        </p:txBody>
      </p:sp>
      <p:sp>
        <p:nvSpPr>
          <p:cNvPr id="75" name="テキスト ボックス 74">
            <a:extLst>
              <a:ext uri="{FF2B5EF4-FFF2-40B4-BE49-F238E27FC236}">
                <a16:creationId xmlns:a16="http://schemas.microsoft.com/office/drawing/2014/main" id="{A471233E-FD68-CE20-F5C4-9EBF898C711A}"/>
              </a:ext>
            </a:extLst>
          </p:cNvPr>
          <p:cNvSpPr txBox="1"/>
          <p:nvPr/>
        </p:nvSpPr>
        <p:spPr>
          <a:xfrm>
            <a:off x="3456540" y="2702936"/>
            <a:ext cx="3153895" cy="523220"/>
          </a:xfrm>
          <a:prstGeom prst="rect">
            <a:avLst/>
          </a:prstGeom>
          <a:gradFill>
            <a:gsLst>
              <a:gs pos="0">
                <a:schemeClr val="accent2">
                  <a:lumMod val="20000"/>
                  <a:lumOff val="80000"/>
                </a:schemeClr>
              </a:gs>
              <a:gs pos="67500">
                <a:schemeClr val="accent2">
                  <a:lumMod val="60000"/>
                  <a:lumOff val="40000"/>
                </a:schemeClr>
              </a:gs>
              <a:gs pos="35000">
                <a:schemeClr val="accent2">
                  <a:lumMod val="60000"/>
                  <a:lumOff val="40000"/>
                </a:schemeClr>
              </a:gs>
              <a:gs pos="100000">
                <a:schemeClr val="accent2">
                  <a:lumMod val="20000"/>
                  <a:lumOff val="80000"/>
                </a:schemeClr>
              </a:gs>
            </a:gsLst>
            <a:lin ang="16200000" scaled="1"/>
          </a:gradFill>
          <a:ln>
            <a:solidFill>
              <a:schemeClr val="accent6">
                <a:lumMod val="5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ja-JP" altLang="en-US" sz="1400" dirty="0">
                <a:solidFill>
                  <a:schemeClr val="tx1">
                    <a:lumMod val="85000"/>
                    <a:lumOff val="15000"/>
                  </a:schemeClr>
                </a:solidFill>
                <a:latin typeface="HGP創英角ﾎﾟｯﾌﾟ体" panose="040B0A00000000000000" pitchFamily="50" charset="-128"/>
                <a:ea typeface="HGP創英角ﾎﾟｯﾌﾟ体" panose="040B0A00000000000000" pitchFamily="50" charset="-128"/>
              </a:rPr>
              <a:t>紅白饅頭でお祝いをしました</a:t>
            </a:r>
            <a:endParaRPr lang="en-US" altLang="ja-JP" sz="1400" dirty="0">
              <a:solidFill>
                <a:schemeClr val="tx1">
                  <a:lumMod val="85000"/>
                  <a:lumOff val="15000"/>
                </a:schemeClr>
              </a:solidFill>
              <a:latin typeface="HGP創英角ﾎﾟｯﾌﾟ体" panose="040B0A00000000000000" pitchFamily="50" charset="-128"/>
              <a:ea typeface="HGP創英角ﾎﾟｯﾌﾟ体" panose="040B0A00000000000000" pitchFamily="50" charset="-128"/>
            </a:endParaRPr>
          </a:p>
          <a:p>
            <a:r>
              <a:rPr lang="ja-JP" altLang="en-US" sz="1400" dirty="0">
                <a:solidFill>
                  <a:schemeClr val="tx1">
                    <a:lumMod val="85000"/>
                    <a:lumOff val="15000"/>
                  </a:schemeClr>
                </a:solidFill>
                <a:latin typeface="HGP創英角ﾎﾟｯﾌﾟ体" panose="040B0A00000000000000" pitchFamily="50" charset="-128"/>
                <a:ea typeface="HGP創英角ﾎﾟｯﾌﾟ体" panose="040B0A00000000000000" pitchFamily="50" charset="-128"/>
              </a:rPr>
              <a:t>いつまでもお元気でいてください！</a:t>
            </a:r>
            <a:endParaRPr lang="en-US" altLang="ja-JP" sz="1400" dirty="0">
              <a:solidFill>
                <a:schemeClr val="tx1">
                  <a:lumMod val="85000"/>
                  <a:lumOff val="15000"/>
                </a:schemeClr>
              </a:solidFill>
              <a:latin typeface="HGP創英角ﾎﾟｯﾌﾟ体" panose="040B0A00000000000000" pitchFamily="50" charset="-128"/>
              <a:ea typeface="HGP創英角ﾎﾟｯﾌﾟ体" panose="040B0A00000000000000" pitchFamily="50" charset="-128"/>
            </a:endParaRPr>
          </a:p>
        </p:txBody>
      </p:sp>
      <p:pic>
        <p:nvPicPr>
          <p:cNvPr id="77" name="図 76">
            <a:extLst>
              <a:ext uri="{FF2B5EF4-FFF2-40B4-BE49-F238E27FC236}">
                <a16:creationId xmlns:a16="http://schemas.microsoft.com/office/drawing/2014/main" id="{5B257832-5370-0CE2-92BC-B96DFE8513FC}"/>
              </a:ext>
            </a:extLst>
          </p:cNvPr>
          <p:cNvPicPr>
            <a:picLocks noChangeAspect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60521" y="4213870"/>
            <a:ext cx="1828246" cy="13710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9" name="図 78">
            <a:extLst>
              <a:ext uri="{FF2B5EF4-FFF2-40B4-BE49-F238E27FC236}">
                <a16:creationId xmlns:a16="http://schemas.microsoft.com/office/drawing/2014/main" id="{BFE3182A-DCD4-84B1-3FCD-7923121966EF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33778" y="5741275"/>
            <a:ext cx="1828246" cy="13710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82" name="図 81">
            <a:extLst>
              <a:ext uri="{FF2B5EF4-FFF2-40B4-BE49-F238E27FC236}">
                <a16:creationId xmlns:a16="http://schemas.microsoft.com/office/drawing/2014/main" id="{AD085D65-4D85-1CBD-930F-8F0AC36268B0}"/>
              </a:ext>
            </a:extLst>
          </p:cNvPr>
          <p:cNvPicPr>
            <a:picLocks noChangeAspect="1"/>
          </p:cNvPicPr>
          <p:nvPr/>
        </p:nvPicPr>
        <p:blipFill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05575" y="3251765"/>
            <a:ext cx="1828246" cy="13710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84" name="図 83">
            <a:extLst>
              <a:ext uri="{FF2B5EF4-FFF2-40B4-BE49-F238E27FC236}">
                <a16:creationId xmlns:a16="http://schemas.microsoft.com/office/drawing/2014/main" id="{EAE50B1E-F7E7-82D0-E279-E334941231F3}"/>
              </a:ext>
            </a:extLst>
          </p:cNvPr>
          <p:cNvPicPr>
            <a:picLocks noChangeAspect="1"/>
          </p:cNvPicPr>
          <p:nvPr/>
        </p:nvPicPr>
        <p:blipFill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77569" y="5046564"/>
            <a:ext cx="1828246" cy="13710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A71D280C-17C5-1F60-E514-CE165EEA071B}"/>
              </a:ext>
            </a:extLst>
          </p:cNvPr>
          <p:cNvSpPr txBox="1"/>
          <p:nvPr/>
        </p:nvSpPr>
        <p:spPr>
          <a:xfrm>
            <a:off x="3596470" y="7230524"/>
            <a:ext cx="2973898" cy="369332"/>
          </a:xfrm>
          <a:prstGeom prst="rect">
            <a:avLst/>
          </a:prstGeom>
          <a:gradFill>
            <a:gsLst>
              <a:gs pos="0">
                <a:schemeClr val="accent2">
                  <a:lumMod val="20000"/>
                  <a:lumOff val="80000"/>
                </a:schemeClr>
              </a:gs>
              <a:gs pos="67500">
                <a:schemeClr val="accent2">
                  <a:lumMod val="60000"/>
                  <a:lumOff val="40000"/>
                </a:schemeClr>
              </a:gs>
              <a:gs pos="35000">
                <a:schemeClr val="accent2">
                  <a:lumMod val="60000"/>
                  <a:lumOff val="40000"/>
                </a:schemeClr>
              </a:gs>
              <a:gs pos="100000">
                <a:schemeClr val="accent2">
                  <a:lumMod val="20000"/>
                  <a:lumOff val="80000"/>
                </a:schemeClr>
              </a:gs>
            </a:gsLst>
            <a:lin ang="16200000" scaled="1"/>
          </a:gradFill>
          <a:ln>
            <a:solidFill>
              <a:schemeClr val="accent6">
                <a:lumMod val="5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ja-JP" altLang="en-US" dirty="0">
                <a:solidFill>
                  <a:schemeClr val="tx1">
                    <a:lumMod val="85000"/>
                    <a:lumOff val="15000"/>
                  </a:schemeClr>
                </a:solidFill>
                <a:latin typeface="HGP創英角ﾎﾟｯﾌﾟ体" panose="040B0A00000000000000" pitchFamily="50" charset="-128"/>
                <a:ea typeface="HGP創英角ﾎﾟｯﾌﾟ体" panose="040B0A00000000000000" pitchFamily="50" charset="-128"/>
              </a:rPr>
              <a:t>特別メニューの天ぷら御膳！</a:t>
            </a:r>
            <a:endParaRPr lang="en-US" altLang="ja-JP" dirty="0">
              <a:solidFill>
                <a:schemeClr val="tx1">
                  <a:lumMod val="85000"/>
                  <a:lumOff val="15000"/>
                </a:schemeClr>
              </a:solidFill>
              <a:latin typeface="HGP創英角ﾎﾟｯﾌﾟ体" panose="040B0A00000000000000" pitchFamily="50" charset="-128"/>
              <a:ea typeface="HGP創英角ﾎﾟｯﾌﾟ体" panose="040B0A00000000000000" pitchFamily="50" charset="-128"/>
            </a:endParaRPr>
          </a:p>
        </p:txBody>
      </p:sp>
      <p:pic>
        <p:nvPicPr>
          <p:cNvPr id="9" name="図 8">
            <a:extLst>
              <a:ext uri="{FF2B5EF4-FFF2-40B4-BE49-F238E27FC236}">
                <a16:creationId xmlns:a16="http://schemas.microsoft.com/office/drawing/2014/main" id="{E8E8B5BB-58CC-EC70-1E28-461E568F0268}"/>
              </a:ext>
            </a:extLst>
          </p:cNvPr>
          <p:cNvPicPr>
            <a:picLocks noChangeAspect="1"/>
          </p:cNvPicPr>
          <p:nvPr/>
        </p:nvPicPr>
        <p:blipFill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8730" y="7678689"/>
            <a:ext cx="2620775" cy="1965581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2" name="図 11">
            <a:extLst>
              <a:ext uri="{FF2B5EF4-FFF2-40B4-BE49-F238E27FC236}">
                <a16:creationId xmlns:a16="http://schemas.microsoft.com/office/drawing/2014/main" id="{DBDAE985-AA0E-DCF5-5CFF-6A7CDD3FA81B}"/>
              </a:ext>
            </a:extLst>
          </p:cNvPr>
          <p:cNvPicPr>
            <a:picLocks noChangeAspect="1"/>
          </p:cNvPicPr>
          <p:nvPr/>
        </p:nvPicPr>
        <p:blipFill>
          <a:blip r:embed="rId2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364" t="26957" r="18189"/>
          <a:stretch/>
        </p:blipFill>
        <p:spPr>
          <a:xfrm>
            <a:off x="257541" y="7385245"/>
            <a:ext cx="1513149" cy="1468515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4" name="図 13">
            <a:extLst>
              <a:ext uri="{FF2B5EF4-FFF2-40B4-BE49-F238E27FC236}">
                <a16:creationId xmlns:a16="http://schemas.microsoft.com/office/drawing/2014/main" id="{693771B9-77A2-54C0-AEF3-2F0B6CB191A9}"/>
              </a:ext>
            </a:extLst>
          </p:cNvPr>
          <p:cNvPicPr>
            <a:picLocks noChangeAspect="1"/>
          </p:cNvPicPr>
          <p:nvPr/>
        </p:nvPicPr>
        <p:blipFill>
          <a:blip r:embed="rId2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292" t="12225" r="15262" b="17318"/>
          <a:stretch/>
        </p:blipFill>
        <p:spPr>
          <a:xfrm>
            <a:off x="1014116" y="8090147"/>
            <a:ext cx="1513148" cy="14165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9" name="図 38">
            <a:extLst>
              <a:ext uri="{FF2B5EF4-FFF2-40B4-BE49-F238E27FC236}">
                <a16:creationId xmlns:a16="http://schemas.microsoft.com/office/drawing/2014/main" id="{CDAD026B-538D-6E69-2971-E755E2889AAF}"/>
              </a:ext>
            </a:extLst>
          </p:cNvPr>
          <p:cNvPicPr>
            <a:picLocks noChangeAspect="1"/>
          </p:cNvPicPr>
          <p:nvPr/>
        </p:nvPicPr>
        <p:blipFill>
          <a:blip r:embed="rId25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26"/>
              </a:ext>
            </a:extLst>
          </a:blip>
          <a:stretch>
            <a:fillRect/>
          </a:stretch>
        </p:blipFill>
        <p:spPr>
          <a:xfrm rot="16200000" flipH="1">
            <a:off x="1700628" y="7970020"/>
            <a:ext cx="1755498" cy="1755498"/>
          </a:xfrm>
          <a:prstGeom prst="rect">
            <a:avLst/>
          </a:prstGeom>
        </p:spPr>
      </p:pic>
      <p:pic>
        <p:nvPicPr>
          <p:cNvPr id="46" name="図 45">
            <a:extLst>
              <a:ext uri="{FF2B5EF4-FFF2-40B4-BE49-F238E27FC236}">
                <a16:creationId xmlns:a16="http://schemas.microsoft.com/office/drawing/2014/main" id="{9CC6AA83-EDE3-8CA4-078A-3948984C3169}"/>
              </a:ext>
            </a:extLst>
          </p:cNvPr>
          <p:cNvPicPr>
            <a:picLocks noChangeAspect="1"/>
          </p:cNvPicPr>
          <p:nvPr/>
        </p:nvPicPr>
        <p:blipFill>
          <a:blip r:embed="rId25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26"/>
              </a:ext>
            </a:extLst>
          </a:blip>
          <a:stretch>
            <a:fillRect/>
          </a:stretch>
        </p:blipFill>
        <p:spPr>
          <a:xfrm rot="5400000">
            <a:off x="38951" y="7970020"/>
            <a:ext cx="1755498" cy="1755498"/>
          </a:xfrm>
          <a:prstGeom prst="rect">
            <a:avLst/>
          </a:prstGeom>
        </p:spPr>
      </p:pic>
      <p:pic>
        <p:nvPicPr>
          <p:cNvPr id="49" name="図 48">
            <a:extLst>
              <a:ext uri="{FF2B5EF4-FFF2-40B4-BE49-F238E27FC236}">
                <a16:creationId xmlns:a16="http://schemas.microsoft.com/office/drawing/2014/main" id="{3A96CDF1-0B62-8ED2-50DC-828595C8630A}"/>
              </a:ext>
            </a:extLst>
          </p:cNvPr>
          <p:cNvPicPr>
            <a:picLocks noChangeAspect="1"/>
          </p:cNvPicPr>
          <p:nvPr/>
        </p:nvPicPr>
        <p:blipFill>
          <a:blip r:embed="rId27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28"/>
              </a:ext>
            </a:extLst>
          </a:blip>
          <a:stretch>
            <a:fillRect/>
          </a:stretch>
        </p:blipFill>
        <p:spPr>
          <a:xfrm>
            <a:off x="302648" y="6128520"/>
            <a:ext cx="1044699" cy="1009495"/>
          </a:xfrm>
          <a:prstGeom prst="rect">
            <a:avLst/>
          </a:prstGeom>
        </p:spPr>
      </p:pic>
      <p:pic>
        <p:nvPicPr>
          <p:cNvPr id="59" name="図 58">
            <a:extLst>
              <a:ext uri="{FF2B5EF4-FFF2-40B4-BE49-F238E27FC236}">
                <a16:creationId xmlns:a16="http://schemas.microsoft.com/office/drawing/2014/main" id="{7EE6F798-9BB7-F4D0-7F9E-7B73FBB89F0A}"/>
              </a:ext>
            </a:extLst>
          </p:cNvPr>
          <p:cNvPicPr>
            <a:picLocks noChangeAspect="1"/>
          </p:cNvPicPr>
          <p:nvPr/>
        </p:nvPicPr>
        <p:blipFill>
          <a:blip r:embed="rId29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30"/>
              </a:ext>
            </a:extLst>
          </a:blip>
          <a:stretch>
            <a:fillRect/>
          </a:stretch>
        </p:blipFill>
        <p:spPr>
          <a:xfrm>
            <a:off x="1992782" y="3215783"/>
            <a:ext cx="2527514" cy="1093724"/>
          </a:xfrm>
          <a:prstGeom prst="rect">
            <a:avLst/>
          </a:prstGeom>
        </p:spPr>
      </p:pic>
      <p:pic>
        <p:nvPicPr>
          <p:cNvPr id="61" name="図 60">
            <a:extLst>
              <a:ext uri="{FF2B5EF4-FFF2-40B4-BE49-F238E27FC236}">
                <a16:creationId xmlns:a16="http://schemas.microsoft.com/office/drawing/2014/main" id="{ACB6FDEB-623A-2105-D2B3-C65201131479}"/>
              </a:ext>
            </a:extLst>
          </p:cNvPr>
          <p:cNvPicPr>
            <a:picLocks noChangeAspect="1"/>
          </p:cNvPicPr>
          <p:nvPr/>
        </p:nvPicPr>
        <p:blipFill>
          <a:blip r:embed="rId31">
            <a:extLst>
              <a:ext uri="{BEBA8EAE-BF5A-486C-A8C5-ECC9F3942E4B}">
                <a14:imgProps xmlns:a14="http://schemas.microsoft.com/office/drawing/2010/main">
                  <a14:imgLayer r:embed="rId32">
                    <a14:imgEffect>
                      <a14:backgroundRemoval t="10000" b="90000" l="10000" r="90000">
                        <a14:foregroundMark x1="30905" y1="15588" x2="17439" y2="42647"/>
                        <a14:foregroundMark x1="17439" y1="42647" x2="18102" y2="64706"/>
                        <a14:foregroundMark x1="18102" y1="64706" x2="63355" y2="83529"/>
                        <a14:foregroundMark x1="63355" y1="83529" x2="76600" y2="74118"/>
                        <a14:foregroundMark x1="76600" y1="74118" x2="82781" y2="59118"/>
                        <a14:foregroundMark x1="82781" y1="59118" x2="82781" y2="42059"/>
                        <a14:foregroundMark x1="82781" y1="42059" x2="59823" y2="22941"/>
                        <a14:foregroundMark x1="59823" y1="22941" x2="46578" y2="23529"/>
                        <a14:foregroundMark x1="46578" y1="23529" x2="30684" y2="16471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33"/>
              </a:ext>
            </a:extLst>
          </a:blip>
          <a:stretch>
            <a:fillRect/>
          </a:stretch>
        </p:blipFill>
        <p:spPr>
          <a:xfrm>
            <a:off x="4988105" y="6095106"/>
            <a:ext cx="1660981" cy="12466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2764437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352238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99118571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8279334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65738512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8" name="フッター プレースホルダー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79760311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4" name="フッター プレースホルダー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83901345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3" name="フッター プレースホルダー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723799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&#10;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1914235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kumimoji="1" lang="ja-JP" altLang="en-US"/>
              <a:t>アイコンをクリックして図を追加</a:t>
            </a:r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852110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2870364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1487671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C808B4D-E64E-4AB0-BF8C-C4D171BD7A62}" type="datetimeFigureOut">
              <a:rPr kumimoji="1" lang="ja-JP" altLang="en-US" smtClean="0"/>
              <a:t>2024/10/4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A3B76BE-51EB-4DC1-B0F0-3C392AA0D8B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1802181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23187756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​​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​​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南台新聞2月号</Template>
  <TotalTime>3881</TotalTime>
  <Words>77</Words>
  <Application>Microsoft Office PowerPoint</Application>
  <PresentationFormat>画面に合わせる (4:3)</PresentationFormat>
  <Paragraphs>15</Paragraphs>
  <Slides>1</Slides>
  <Notes>1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7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9" baseType="lpstr">
      <vt:lpstr>BIZ UDPゴシック</vt:lpstr>
      <vt:lpstr>HGP教科書体</vt:lpstr>
      <vt:lpstr>HGP行書体</vt:lpstr>
      <vt:lpstr>HGP創英角ﾎﾟｯﾌﾟ体</vt:lpstr>
      <vt:lpstr>HG創英角ﾎﾟｯﾌﾟ体</vt:lpstr>
      <vt:lpstr>Arial</vt:lpstr>
      <vt:lpstr>Calibri</vt:lpstr>
      <vt:lpstr>Office ​​テーマ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相模原デイサービス 南台</dc:creator>
  <cp:lastModifiedBy>南台 相模原デイサービス</cp:lastModifiedBy>
  <cp:revision>251</cp:revision>
  <cp:lastPrinted>2024-10-04T10:03:41Z</cp:lastPrinted>
  <dcterms:created xsi:type="dcterms:W3CDTF">2022-02-22T07:39:39Z</dcterms:created>
  <dcterms:modified xsi:type="dcterms:W3CDTF">2024-10-04T10:08:29Z</dcterms:modified>
</cp:coreProperties>
</file>