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561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DFA"/>
    <a:srgbClr val="B0ADF1"/>
    <a:srgbClr val="FF99CC"/>
    <a:srgbClr val="00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 showGuides="1">
      <p:cViewPr varScale="1">
        <p:scale>
          <a:sx n="106" d="100"/>
          <a:sy n="106" d="100"/>
        </p:scale>
        <p:origin x="-17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8" d="100"/>
          <a:sy n="78" d="100"/>
        </p:scale>
        <p:origin x="3996" y="108"/>
      </p:cViewPr>
      <p:guideLst>
        <p:guide orient="horz" pos="3561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/>
          <a:lstStyle>
            <a:lvl1pPr algn="r">
              <a:defRPr sz="1200"/>
            </a:lvl1pPr>
          </a:lstStyle>
          <a:p>
            <a:fld id="{BFA65083-D9C3-4B39-A7D0-94C351FC0165}" type="datetimeFigureOut">
              <a:rPr kumimoji="1" lang="ja-JP" altLang="en-US" smtClean="0"/>
              <a:t>2024/7/6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7" tIns="45694" rIns="91387" bIns="4569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387" tIns="45694" rIns="91387" bIns="4569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387" tIns="45694" rIns="91387" bIns="45694" rtlCol="0" anchor="b"/>
          <a:lstStyle>
            <a:lvl1pPr algn="r">
              <a:defRPr sz="1200"/>
            </a:lvl1pPr>
          </a:lstStyle>
          <a:p>
            <a:fld id="{C2D93E02-5941-4E1E-A935-DE6C384A92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842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jpeg"/><Relationship Id="rId18" Type="http://schemas.openxmlformats.org/officeDocument/2006/relationships/image" Target="../media/image13.jpeg"/><Relationship Id="rId26" Type="http://schemas.openxmlformats.org/officeDocument/2006/relationships/hyperlink" Target="https://illustmansion.com/summer/festival/tanabata" TargetMode="External"/><Relationship Id="rId3" Type="http://schemas.openxmlformats.org/officeDocument/2006/relationships/image" Target="../media/image1.png"/><Relationship Id="rId21" Type="http://schemas.openxmlformats.org/officeDocument/2006/relationships/image" Target="../media/image16.png"/><Relationship Id="rId7" Type="http://schemas.openxmlformats.org/officeDocument/2006/relationships/hyperlink" Target="https://pxhere.com/ja/photo/736083" TargetMode="External"/><Relationship Id="rId12" Type="http://schemas.openxmlformats.org/officeDocument/2006/relationships/hyperlink" Target="https://www.sasagawa-brand.co.jp/tada/detail.php?id=1136&amp;cid=4&amp;cid2=13" TargetMode="External"/><Relationship Id="rId17" Type="http://schemas.openxmlformats.org/officeDocument/2006/relationships/image" Target="../media/image12.jpeg"/><Relationship Id="rId25" Type="http://schemas.openxmlformats.org/officeDocument/2006/relationships/image" Target="../media/image18.png"/><Relationship Id="rId33" Type="http://schemas.openxmlformats.org/officeDocument/2006/relationships/hyperlink" Target="https://flowerillust.com/html/frame/frame0061.html" TargetMode="External"/><Relationship Id="rId2" Type="http://schemas.openxmlformats.org/officeDocument/2006/relationships/slide" Target="../slides/slide1.xml"/><Relationship Id="rId16" Type="http://schemas.openxmlformats.org/officeDocument/2006/relationships/image" Target="../media/image11.jpeg"/><Relationship Id="rId20" Type="http://schemas.openxmlformats.org/officeDocument/2006/relationships/image" Target="../media/image15.jpeg"/><Relationship Id="rId29" Type="http://schemas.openxmlformats.org/officeDocument/2006/relationships/image" Target="../media/image20.jpeg"/><Relationship Id="rId1" Type="http://schemas.openxmlformats.org/officeDocument/2006/relationships/notesMaster" Target="../notesMasters/notesMaster1.xml"/><Relationship Id="rId6" Type="http://schemas.openxmlformats.org/officeDocument/2006/relationships/image" Target="../media/image3.jpg"/><Relationship Id="rId11" Type="http://schemas.openxmlformats.org/officeDocument/2006/relationships/image" Target="../media/image7.png"/><Relationship Id="rId24" Type="http://schemas.openxmlformats.org/officeDocument/2006/relationships/hyperlink" Target="https://www.sozailab.jp/sozai/detail/62111/" TargetMode="External"/><Relationship Id="rId32" Type="http://schemas.openxmlformats.org/officeDocument/2006/relationships/image" Target="../media/image23.png"/><Relationship Id="rId5" Type="http://schemas.openxmlformats.org/officeDocument/2006/relationships/image" Target="../media/image2.jpeg"/><Relationship Id="rId15" Type="http://schemas.openxmlformats.org/officeDocument/2006/relationships/image" Target="../media/image10.jpeg"/><Relationship Id="rId23" Type="http://schemas.openxmlformats.org/officeDocument/2006/relationships/image" Target="../media/image17.png"/><Relationship Id="rId28" Type="http://schemas.openxmlformats.org/officeDocument/2006/relationships/hyperlink" Target="https://poromi-free.net/season-event/july/01-07-181231/" TargetMode="External"/><Relationship Id="rId10" Type="http://schemas.openxmlformats.org/officeDocument/2006/relationships/image" Target="../media/image6.jpeg"/><Relationship Id="rId19" Type="http://schemas.openxmlformats.org/officeDocument/2006/relationships/image" Target="../media/image14.jpeg"/><Relationship Id="rId31" Type="http://schemas.openxmlformats.org/officeDocument/2006/relationships/image" Target="../media/image22.jpeg"/><Relationship Id="rId4" Type="http://schemas.openxmlformats.org/officeDocument/2006/relationships/hyperlink" Target="https://muryoirasutogazo.taylormaephotography.org/100/7-26/" TargetMode="External"/><Relationship Id="rId9" Type="http://schemas.openxmlformats.org/officeDocument/2006/relationships/image" Target="../media/image5.jpeg"/><Relationship Id="rId14" Type="http://schemas.openxmlformats.org/officeDocument/2006/relationships/image" Target="../media/image9.jpeg"/><Relationship Id="rId22" Type="http://schemas.openxmlformats.org/officeDocument/2006/relationships/hyperlink" Target="https://illustsozai.com/illustpost/%E6%98%9F%E7%A9%BA%E3%81%A8%E7%B9%94%E5%A7%AB%E3%83%BB%E5%BD%A6%E6%98%9F%E3%81%AE%E3%82%A4%E3%83%A9%E3%82%B9%E3%83%88/" TargetMode="External"/><Relationship Id="rId27" Type="http://schemas.openxmlformats.org/officeDocument/2006/relationships/image" Target="../media/image19.png"/><Relationship Id="rId30" Type="http://schemas.openxmlformats.org/officeDocument/2006/relationships/image" Target="../media/image21.jpeg"/><Relationship Id="rId8" Type="http://schemas.openxmlformats.org/officeDocument/2006/relationships/image" Target="../media/image4.jpeg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図 41">
            <a:extLst>
              <a:ext uri="{FF2B5EF4-FFF2-40B4-BE49-F238E27FC236}">
                <a16:creationId xmlns:a16="http://schemas.microsoft.com/office/drawing/2014/main" id="{F13768A7-4B81-5F2E-7248-78202A016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2005239"/>
            <a:ext cx="6735763" cy="449050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D3AEBA44-88A1-FCF1-A767-031F86BA3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" y="6841503"/>
            <a:ext cx="2585180" cy="1555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DBDE11F2-AB25-D828-2D9C-36604B9775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b="70326"/>
          <a:stretch/>
        </p:blipFill>
        <p:spPr>
          <a:xfrm>
            <a:off x="-53" y="927597"/>
            <a:ext cx="6735763" cy="947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2582161" y="26331"/>
            <a:ext cx="1577811" cy="253259"/>
          </a:xfrm>
        </p:spPr>
        <p:txBody>
          <a:bodyPr/>
          <a:lstStyle/>
          <a:p>
            <a:pPr algn="l"/>
            <a:r>
              <a:rPr kumimoji="1" lang="ja-JP" altLang="en-US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デイサービス月刊新聞</a:t>
            </a:r>
            <a:endParaRPr kumimoji="1" lang="en-US" altLang="ja-JP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7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5170239" y="97176"/>
            <a:ext cx="1380249" cy="220181"/>
          </a:xfrm>
        </p:spPr>
        <p:txBody>
          <a:bodyPr/>
          <a:lstStyle/>
          <a:p>
            <a:pPr algn="l"/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令和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6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年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7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月</a:t>
            </a:r>
            <a:r>
              <a:rPr lang="en-US" altLang="ja-JP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1</a:t>
            </a:r>
            <a:r>
              <a:rPr lang="ja-JP" altLang="en-US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日</a:t>
            </a:r>
            <a:endParaRPr kumimoji="1" lang="en-US" altLang="ja-JP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7561" y="92975"/>
            <a:ext cx="4441998" cy="89254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0000"/>
            </a:solidFill>
          </a:ln>
          <a:effectLst>
            <a:softEdge rad="127000"/>
          </a:effectLst>
        </p:spPr>
        <p:txBody>
          <a:bodyPr wrap="square" lIns="91387" tIns="45694" rIns="91387" bIns="45694" rtlCol="0">
            <a:spAutoFit/>
          </a:bodyPr>
          <a:lstStyle/>
          <a:p>
            <a:endParaRPr lang="en-US" altLang="ja-JP" sz="1000" dirty="0"/>
          </a:p>
          <a:p>
            <a:r>
              <a:rPr lang="ja-JP" altLang="en-US" sz="16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 </a:t>
            </a:r>
            <a:r>
              <a:rPr lang="ja-JP" altLang="en-US" sz="32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デイサービス南台新聞</a:t>
            </a:r>
            <a:endParaRPr lang="en-US" altLang="ja-JP" sz="32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endParaRPr lang="ja-JP" altLang="en-US" sz="1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91179" y="300430"/>
            <a:ext cx="1656155" cy="5539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lIns="91387" tIns="45694" rIns="91387" bIns="45694" rtlCol="0">
            <a:spAutoFit/>
          </a:bodyPr>
          <a:lstStyle/>
          <a:p>
            <a:pPr algn="ctr"/>
            <a:r>
              <a:rPr lang="en-US" altLang="ja-JP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7</a:t>
            </a:r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月号</a:t>
            </a:r>
            <a:endParaRPr lang="en-US" altLang="ja-JP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第</a:t>
            </a:r>
            <a:r>
              <a:rPr lang="en-US" altLang="ja-JP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95</a:t>
            </a:r>
            <a:r>
              <a:rPr lang="ja-JP" altLang="en-US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教科書体" panose="02020600000000000000" pitchFamily="18" charset="-128"/>
                <a:ea typeface="HGP教科書体" panose="02020600000000000000" pitchFamily="18" charset="-128"/>
              </a:rPr>
              <a:t>号</a:t>
            </a:r>
            <a:endParaRPr lang="en-US" altLang="ja-JP" sz="1000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1000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相模原デイサービス南台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16663" y="1913965"/>
            <a:ext cx="6675694" cy="79239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7" tIns="45694" rIns="91387" bIns="45694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1" name="四角形: 角を丸くする 90">
            <a:extLst>
              <a:ext uri="{FF2B5EF4-FFF2-40B4-BE49-F238E27FC236}">
                <a16:creationId xmlns:a16="http://schemas.microsoft.com/office/drawing/2014/main" id="{473AD7F7-6166-FDE6-8C28-2D37449F82C3}"/>
              </a:ext>
            </a:extLst>
          </p:cNvPr>
          <p:cNvSpPr/>
          <p:nvPr/>
        </p:nvSpPr>
        <p:spPr>
          <a:xfrm>
            <a:off x="-3026288" y="6495748"/>
            <a:ext cx="2664296" cy="478609"/>
          </a:xfrm>
          <a:prstGeom prst="roundRect">
            <a:avLst>
              <a:gd name="adj" fmla="val 2741"/>
            </a:avLst>
          </a:prstGeom>
          <a:blipFill dpi="0" rotWithShape="1">
            <a:blip r:embed="rId8"/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今月の</a:t>
            </a:r>
            <a:r>
              <a:rPr lang="ja-JP" altLang="en-US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ランチメニュー</a:t>
            </a:r>
            <a:endParaRPr lang="en-US" altLang="ja-JP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F9B020A-2DCC-4CC4-33CC-66316476FE9A}"/>
              </a:ext>
            </a:extLst>
          </p:cNvPr>
          <p:cNvSpPr txBox="1"/>
          <p:nvPr/>
        </p:nvSpPr>
        <p:spPr>
          <a:xfrm rot="10800000" flipV="1">
            <a:off x="50726" y="6337613"/>
            <a:ext cx="3029123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tx2">
                    <a:lumMod val="75000"/>
                  </a:schemeClr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天気の良い日は　おやつのケーキを</a:t>
            </a:r>
            <a:endParaRPr kumimoji="1" lang="en-US" altLang="ja-JP" sz="1400" dirty="0">
              <a:solidFill>
                <a:schemeClr val="tx2">
                  <a:lumMod val="75000"/>
                </a:schemeClr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1400" dirty="0">
                <a:solidFill>
                  <a:schemeClr val="tx2">
                    <a:lumMod val="75000"/>
                  </a:schemeClr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持って外出歩行訓練へ出かけました</a:t>
            </a:r>
            <a:endParaRPr kumimoji="1" lang="ja-JP" alt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A4E2B8A-57C9-62A7-AF94-8B50A1337B00}"/>
              </a:ext>
            </a:extLst>
          </p:cNvPr>
          <p:cNvSpPr txBox="1"/>
          <p:nvPr/>
        </p:nvSpPr>
        <p:spPr>
          <a:xfrm>
            <a:off x="4121150" y="447675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46D0FEE-DB25-FC84-D0E3-2945FBED30B6}"/>
              </a:ext>
            </a:extLst>
          </p:cNvPr>
          <p:cNvSpPr txBox="1"/>
          <p:nvPr/>
        </p:nvSpPr>
        <p:spPr>
          <a:xfrm>
            <a:off x="-33820" y="3897089"/>
            <a:ext cx="1575049" cy="105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DA808BF-73FA-E26F-1863-2A59F81AE127}"/>
              </a:ext>
            </a:extLst>
          </p:cNvPr>
          <p:cNvSpPr txBox="1"/>
          <p:nvPr/>
        </p:nvSpPr>
        <p:spPr>
          <a:xfrm>
            <a:off x="139754" y="1087337"/>
            <a:ext cx="604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暑い日が続いています。夏バテ防止の為の運動や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外出歩行訓練を増やし楽しいイベント盛りだくさんです！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81FFECD-CE0F-CBA8-4EAB-5EEC5DB9FB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" t="18940" r="6344" b="14067"/>
          <a:stretch/>
        </p:blipFill>
        <p:spPr>
          <a:xfrm>
            <a:off x="43298" y="8420455"/>
            <a:ext cx="2266646" cy="139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B3C8E7D-FF9A-5F83-929C-B2D7196F0D1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/>
          <a:stretch/>
        </p:blipFill>
        <p:spPr>
          <a:xfrm>
            <a:off x="2295082" y="8720603"/>
            <a:ext cx="1110946" cy="1064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D859F21E-E4E5-86AE-6953-95D870FACF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-88743" y="135374"/>
            <a:ext cx="799857" cy="79985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71AC62E-3392-985A-2275-1EDB08F34F7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9" t="1" r="14722" b="1092"/>
          <a:stretch/>
        </p:blipFill>
        <p:spPr>
          <a:xfrm>
            <a:off x="1883386" y="2491261"/>
            <a:ext cx="2968883" cy="327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4B15ED7-E017-A1DF-7234-7B297E575129}"/>
              </a:ext>
            </a:extLst>
          </p:cNvPr>
          <p:cNvSpPr txBox="1"/>
          <p:nvPr/>
        </p:nvSpPr>
        <p:spPr>
          <a:xfrm>
            <a:off x="1329228" y="2028323"/>
            <a:ext cx="4182471" cy="367649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67500">
                <a:schemeClr val="tx2">
                  <a:lumMod val="40000"/>
                  <a:lumOff val="60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七夕飾りに皆様の願い事を集めました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80E8B9D-FE47-A36C-5E88-CF7AFC7D69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5" y="2488107"/>
            <a:ext cx="1263472" cy="947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F186DE35-548F-DD46-AC57-E2F7F088D6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6" y="3294429"/>
            <a:ext cx="1263472" cy="947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3C56BF2-9D3B-E2B1-837A-CF73A6A926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790" y="2501660"/>
            <a:ext cx="1263472" cy="947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68EA730-FD49-D037-D8BB-FA88E0C372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780" y="3307924"/>
            <a:ext cx="1263472" cy="947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B7C519B1-E323-F787-7EAB-91709381FB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5" y="4000564"/>
            <a:ext cx="1263472" cy="947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88B8F39A-4314-0356-EAD1-4528AC6244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6" y="4813657"/>
            <a:ext cx="1263472" cy="947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3D44DB4B-08C5-B105-788F-AF5E19CCC7C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/>
          <a:stretch/>
        </p:blipFill>
        <p:spPr>
          <a:xfrm rot="5400000">
            <a:off x="5046724" y="3901588"/>
            <a:ext cx="947604" cy="1263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432F1377-44C8-F4ED-DD5D-08D6914585C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rcRect r="48113" b="50000"/>
          <a:stretch/>
        </p:blipFill>
        <p:spPr>
          <a:xfrm>
            <a:off x="43298" y="1941771"/>
            <a:ext cx="1253473" cy="1207885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99034383-787F-EBA2-909C-3B52B9E0F08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rcRect l="52851" t="33857"/>
          <a:stretch/>
        </p:blipFill>
        <p:spPr>
          <a:xfrm>
            <a:off x="5570662" y="4426654"/>
            <a:ext cx="1139011" cy="1597868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530C560C-BB33-D432-5ABF-865AAB8335C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4256853" y="5320696"/>
            <a:ext cx="1345411" cy="1009058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68963DA2-BF49-FD5C-8A58-A9615E8287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36991" y="5000760"/>
            <a:ext cx="1367874" cy="1367874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206DF748-0088-DF14-5603-076D013D91C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5597494" y="1885774"/>
            <a:ext cx="1121498" cy="96962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7870DEE-0E97-B423-3FAE-17B0846F290D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2" t="29583" r="27409"/>
          <a:stretch/>
        </p:blipFill>
        <p:spPr>
          <a:xfrm>
            <a:off x="4799112" y="7175699"/>
            <a:ext cx="1508632" cy="1897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6238FEE-5C77-FEF5-ABEB-31D9D303C930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8" t="27901" r="30512"/>
          <a:stretch/>
        </p:blipFill>
        <p:spPr>
          <a:xfrm>
            <a:off x="3213420" y="7158785"/>
            <a:ext cx="1740812" cy="1904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3BB4500-E32D-3318-931A-0CADD72F765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4" t="37243" r="23677"/>
          <a:stretch/>
        </p:blipFill>
        <p:spPr>
          <a:xfrm>
            <a:off x="4044796" y="8124452"/>
            <a:ext cx="1508632" cy="1446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ADDE8C17-01BE-AD56-1D23-9589DD5BEB3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3"/>
              </a:ext>
            </a:extLst>
          </a:blip>
          <a:stretch>
            <a:fillRect/>
          </a:stretch>
        </p:blipFill>
        <p:spPr>
          <a:xfrm flipH="1">
            <a:off x="2765491" y="6727683"/>
            <a:ext cx="3898244" cy="2923682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DBE1E07-BD5E-2639-A264-9592E1224E47}"/>
              </a:ext>
            </a:extLst>
          </p:cNvPr>
          <p:cNvSpPr/>
          <p:nvPr/>
        </p:nvSpPr>
        <p:spPr>
          <a:xfrm>
            <a:off x="2818063" y="6485538"/>
            <a:ext cx="41476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 flip="none" rotWithShape="1">
                  <a:gsLst>
                    <a:gs pos="37000">
                      <a:srgbClr val="00B0F0"/>
                    </a:gs>
                    <a:gs pos="65000">
                      <a:srgbClr val="7030A0"/>
                    </a:gs>
                  </a:gsLst>
                  <a:lin ang="5400000" scaled="1"/>
                  <a:tileRect/>
                </a:gradFill>
                <a:effectLst/>
              </a:rPr>
              <a:t>HAPPY</a:t>
            </a:r>
            <a:r>
              <a:rPr lang="ja-JP" altLang="en-US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 flip="none" rotWithShape="1">
                  <a:gsLst>
                    <a:gs pos="37000">
                      <a:srgbClr val="00B0F0"/>
                    </a:gs>
                    <a:gs pos="65000">
                      <a:srgbClr val="7030A0"/>
                    </a:gs>
                  </a:gsLst>
                  <a:lin ang="5400000" scaled="1"/>
                  <a:tileRect/>
                </a:gradFill>
                <a:effectLst/>
              </a:rPr>
              <a:t>　</a:t>
            </a:r>
            <a:r>
              <a:rPr lang="en-US" altLang="ja-JP" sz="3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 flip="none" rotWithShape="1">
                  <a:gsLst>
                    <a:gs pos="37000">
                      <a:srgbClr val="00B0F0"/>
                    </a:gs>
                    <a:gs pos="65000">
                      <a:srgbClr val="7030A0"/>
                    </a:gs>
                  </a:gsLst>
                  <a:lin ang="5400000" scaled="1"/>
                  <a:tileRect/>
                </a:gradFill>
                <a:effectLst/>
              </a:rPr>
              <a:t>BIRTHDAY</a:t>
            </a:r>
            <a:endParaRPr lang="ja-JP" alt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 flip="none" rotWithShape="1">
                <a:gsLst>
                  <a:gs pos="37000">
                    <a:srgbClr val="00B0F0"/>
                  </a:gs>
                  <a:gs pos="65000">
                    <a:srgbClr val="7030A0"/>
                  </a:gs>
                </a:gsLst>
                <a:lin ang="5400000" scaled="1"/>
                <a:tileRect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2764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2024/7/6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22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2024/7/6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870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2024/7/6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87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2024/7/6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118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2024/7/6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79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2024/7/6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38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2024/7/6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60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2024/7/6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9013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2024/7/6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79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2024/7/6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142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B4D-E64E-4AB0-BF8C-C4D171BD7A62}" type="datetimeFigureOut">
              <a:rPr kumimoji="1" lang="ja-JP" altLang="en-US" smtClean="0"/>
              <a:t>2024/7/6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21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08B4D-E64E-4AB0-BF8C-C4D171BD7A62}" type="datetimeFigureOut">
              <a:rPr kumimoji="1" lang="ja-JP" altLang="en-US" smtClean="0"/>
              <a:t>2024/7/6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B76BE-51EB-4DC1-B0F0-3C392AA0D8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21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1877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南台新聞2月号</Template>
  <TotalTime>3502</TotalTime>
  <Words>73</Words>
  <Application>Microsoft Office PowerPoint</Application>
  <PresentationFormat>画面に合わせる (4:3)</PresentationFormat>
  <Paragraphs>14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BIZ UDPゴシック</vt:lpstr>
      <vt:lpstr>HGP教科書体</vt:lpstr>
      <vt:lpstr>HGP創英角ﾎﾟｯﾌﾟ体</vt:lpstr>
      <vt:lpstr>HGS創英角ﾎﾟｯﾌﾟ体</vt:lpstr>
      <vt:lpstr>HG創英角ﾎﾟｯﾌﾟ体</vt:lpstr>
      <vt:lpstr>Arial</vt:lpstr>
      <vt:lpstr>Calibri</vt:lpstr>
      <vt:lpstr>Office ​​テーマ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相模原デイサービス 南台</dc:creator>
  <cp:lastModifiedBy>南台 相模原デイサービス</cp:lastModifiedBy>
  <cp:revision>240</cp:revision>
  <cp:lastPrinted>2024-07-05T02:20:22Z</cp:lastPrinted>
  <dcterms:created xsi:type="dcterms:W3CDTF">2022-02-22T07:39:39Z</dcterms:created>
  <dcterms:modified xsi:type="dcterms:W3CDTF">2024-07-06T05:04:55Z</dcterms:modified>
</cp:coreProperties>
</file>